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60" r:id="rId4"/>
    <p:sldId id="269" r:id="rId5"/>
    <p:sldId id="274" r:id="rId6"/>
    <p:sldId id="271" r:id="rId7"/>
    <p:sldId id="272" r:id="rId8"/>
    <p:sldId id="275" r:id="rId9"/>
    <p:sldId id="281" r:id="rId10"/>
    <p:sldId id="277" r:id="rId11"/>
    <p:sldId id="26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1"/>
    <p:restoredTop sz="94558"/>
  </p:normalViewPr>
  <p:slideViewPr>
    <p:cSldViewPr>
      <p:cViewPr>
        <p:scale>
          <a:sx n="112" d="100"/>
          <a:sy n="112" d="100"/>
        </p:scale>
        <p:origin x="-2600" y="-9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8A3B7053-5B77-004D-AC9C-6921DAB502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64848D78-25CD-944E-BCE6-C37B383656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501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19AA8-64AD-C54E-A4D3-22A72E31E272}" type="datetimeFigureOut">
              <a:rPr lang="fr-FR" smtClean="0"/>
              <a:t>21/05/19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1489C5D8-D4B8-E245-9C61-5661AAA76F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AD5D9A42-C9B7-2B4B-9758-65C43E3C41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501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19FF6-11AE-DD42-B840-3692ED9BCB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697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21/05/19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9C8D7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1">
                <a:solidFill>
                  <a:schemeClr val="tx1"/>
                </a:solidFill>
                <a:latin typeface="Calibri-BoldItalic"/>
                <a:cs typeface="Calibri-BoldItal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21/05/19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9C8D7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21/05/19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9C8D7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21/05/19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21/05/19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411729" y="1515999"/>
            <a:ext cx="6300470" cy="0"/>
          </a:xfrm>
          <a:custGeom>
            <a:avLst/>
            <a:gdLst/>
            <a:ahLst/>
            <a:cxnLst/>
            <a:rect l="l" t="t" r="r" b="b"/>
            <a:pathLst>
              <a:path w="6300470">
                <a:moveTo>
                  <a:pt x="0" y="0"/>
                </a:moveTo>
                <a:lnTo>
                  <a:pt x="6300089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1489" y="199390"/>
            <a:ext cx="7161021" cy="1007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9C8D7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0263" y="1789557"/>
            <a:ext cx="8383473" cy="2998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1">
                <a:solidFill>
                  <a:schemeClr val="tx1"/>
                </a:solidFill>
                <a:latin typeface="Calibri-BoldItalic"/>
                <a:cs typeface="Calibri-BoldItal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21/05/19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8197" y="3276600"/>
            <a:ext cx="7507605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fr-FR" sz="2800" spc="-25" dirty="0"/>
              <a:t>L’Habitat participatif en Quartier Prioritaire de la politique de la Ville </a:t>
            </a:r>
            <a:br>
              <a:rPr lang="fr-FR" sz="2800" spc="-25" dirty="0"/>
            </a:br>
            <a:r>
              <a:rPr lang="fr-FR" sz="2800" spc="-25" dirty="0"/>
              <a:t>Observation et capitalisation d’expérience </a:t>
            </a:r>
          </a:p>
        </p:txBody>
      </p:sp>
      <p:sp>
        <p:nvSpPr>
          <p:cNvPr id="5" name="object 5"/>
          <p:cNvSpPr/>
          <p:nvPr/>
        </p:nvSpPr>
        <p:spPr>
          <a:xfrm>
            <a:off x="6228207" y="692670"/>
            <a:ext cx="1244714" cy="6454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220080" y="692645"/>
            <a:ext cx="804908" cy="7207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7452359" y="620661"/>
            <a:ext cx="1096391" cy="72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A99D04C2-A6AC-A148-A067-1FB517C0B3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67213"/>
            <a:ext cx="15875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5838" y="1515999"/>
            <a:ext cx="5544820" cy="0"/>
          </a:xfrm>
          <a:custGeom>
            <a:avLst/>
            <a:gdLst/>
            <a:ahLst/>
            <a:cxnLst/>
            <a:rect l="l" t="t" r="r" b="b"/>
            <a:pathLst>
              <a:path w="5544820">
                <a:moveTo>
                  <a:pt x="0" y="0"/>
                </a:moveTo>
                <a:lnTo>
                  <a:pt x="5544693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3600" y="1063724"/>
            <a:ext cx="668705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100"/>
              </a:spcBef>
            </a:pPr>
            <a:r>
              <a:rPr lang="fr-FR" sz="2000" spc="-5" dirty="0"/>
              <a:t>Des questions ouvertes </a:t>
            </a:r>
          </a:p>
        </p:txBody>
      </p:sp>
      <p:sp>
        <p:nvSpPr>
          <p:cNvPr id="4" name="object 4"/>
          <p:cNvSpPr/>
          <p:nvPr/>
        </p:nvSpPr>
        <p:spPr>
          <a:xfrm>
            <a:off x="250825" y="1330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504D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0825" y="19526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0825" y="34909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CC">
              <a:alpha val="6313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0825" y="51212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0825" y="59277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0825" y="31051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215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0825" y="46418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4F81BC">
              <a:alpha val="7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0825" y="893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580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0825" y="21939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0825" y="550703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313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0825" y="2409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C0C0">
              <a:alpha val="6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0825" y="17653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3366">
              <a:alpha val="6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0825" y="2843148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0000">
              <a:alpha val="6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0825" y="37068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4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0825" y="4427473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0825" y="40290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333333">
              <a:alpha val="7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0825" y="42100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66699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50825" y="72872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CCFF">
              <a:alpha val="3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0825" y="1584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0825" y="11637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0825" y="623728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3686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914400" y="1739891"/>
            <a:ext cx="7906258" cy="46916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0000" marR="5080" indent="-360680">
              <a:spcBef>
                <a:spcPts val="12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z="2000" i="1" spc="-10" dirty="0">
                <a:cs typeface="Calibri"/>
              </a:rPr>
              <a:t>Rééquilibrage social des quartiers </a:t>
            </a:r>
            <a:r>
              <a:rPr lang="fr-FR" sz="2000" spc="-10" dirty="0">
                <a:cs typeface="Calibri"/>
              </a:rPr>
              <a:t>attendus de la politique de renouvellement urbain </a:t>
            </a:r>
            <a:r>
              <a:rPr lang="fr-FR" sz="2000" spc="-5" dirty="0">
                <a:cs typeface="Calibri"/>
              </a:rPr>
              <a:t>ou </a:t>
            </a:r>
            <a:r>
              <a:rPr lang="fr-FR" sz="2000" i="1" spc="-10" dirty="0">
                <a:cs typeface="Calibri"/>
              </a:rPr>
              <a:t>parcours résidentiels porteurs d’inclusion sociale… </a:t>
            </a:r>
            <a:r>
              <a:rPr lang="fr-FR" sz="2000" b="1" spc="-10" dirty="0">
                <a:cs typeface="Calibri"/>
              </a:rPr>
              <a:t>Quelles priorités dans la rénovation urbaine ?</a:t>
            </a:r>
          </a:p>
          <a:p>
            <a:pPr marL="360000" marR="5080" indent="-360680">
              <a:spcBef>
                <a:spcPts val="12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z="2000" spc="-5" dirty="0">
                <a:cs typeface="Calibri"/>
              </a:rPr>
              <a:t>Changements </a:t>
            </a:r>
            <a:r>
              <a:rPr lang="fr-FR" sz="2000" dirty="0">
                <a:cs typeface="Calibri"/>
              </a:rPr>
              <a:t>de </a:t>
            </a:r>
            <a:r>
              <a:rPr lang="fr-FR" sz="2000" spc="-10" dirty="0">
                <a:cs typeface="Calibri"/>
              </a:rPr>
              <a:t>pratiques </a:t>
            </a:r>
            <a:r>
              <a:rPr lang="fr-FR" sz="2000" spc="-5" dirty="0">
                <a:cs typeface="Calibri"/>
              </a:rPr>
              <a:t>valorisant l</a:t>
            </a:r>
            <a:r>
              <a:rPr lang="fr-FR" sz="2000" dirty="0">
                <a:cs typeface="Calibri"/>
              </a:rPr>
              <a:t>’</a:t>
            </a:r>
            <a:r>
              <a:rPr lang="fr-FR" sz="2000" spc="-10" dirty="0">
                <a:cs typeface="Calibri"/>
              </a:rPr>
              <a:t>intelligence collective </a:t>
            </a:r>
            <a:r>
              <a:rPr lang="fr-FR" sz="2000" spc="-5" dirty="0">
                <a:cs typeface="Calibri"/>
              </a:rPr>
              <a:t>et assurant la place des habitants au cœur du projet, </a:t>
            </a:r>
            <a:r>
              <a:rPr lang="fr-FR" sz="2000" b="1" spc="-5" dirty="0">
                <a:cs typeface="Calibri"/>
              </a:rPr>
              <a:t>Comment faire bouger </a:t>
            </a:r>
            <a:r>
              <a:rPr lang="fr-FR" sz="2000" b="1" dirty="0">
                <a:cs typeface="Calibri"/>
              </a:rPr>
              <a:t>le </a:t>
            </a:r>
            <a:r>
              <a:rPr lang="fr-FR" sz="2000" b="1" spc="-5" dirty="0">
                <a:cs typeface="Calibri"/>
              </a:rPr>
              <a:t>cadre de production de la Ville </a:t>
            </a:r>
            <a:r>
              <a:rPr lang="fr-FR" sz="2000" spc="-5" dirty="0">
                <a:cs typeface="Calibri"/>
              </a:rPr>
              <a:t>?</a:t>
            </a:r>
          </a:p>
          <a:p>
            <a:pPr marL="360000" marR="5080" indent="-360680">
              <a:spcBef>
                <a:spcPts val="12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z="2000" spc="-10" dirty="0">
                <a:cs typeface="Calibri"/>
              </a:rPr>
              <a:t>Dès la définition de leur projet de vie, </a:t>
            </a:r>
            <a:r>
              <a:rPr lang="fr-FR" sz="2000" b="1" spc="-10" dirty="0">
                <a:cs typeface="Calibri"/>
              </a:rPr>
              <a:t>comment inciter les futurs habitants à contribuer par leurs initiatives </a:t>
            </a:r>
            <a:r>
              <a:rPr lang="fr-FR" sz="2000" spc="-10" dirty="0">
                <a:cs typeface="Calibri"/>
              </a:rPr>
              <a:t>à </a:t>
            </a:r>
            <a:r>
              <a:rPr lang="fr-FR" sz="2000" spc="-15" dirty="0">
                <a:cs typeface="Calibri"/>
              </a:rPr>
              <a:t>inventer </a:t>
            </a:r>
            <a:r>
              <a:rPr lang="fr-FR" sz="2000" dirty="0">
                <a:cs typeface="Calibri"/>
              </a:rPr>
              <a:t>une </a:t>
            </a:r>
            <a:r>
              <a:rPr lang="fr-FR" sz="2000" spc="-5" dirty="0">
                <a:cs typeface="Calibri"/>
              </a:rPr>
              <a:t>vie meilleure dans les</a:t>
            </a:r>
            <a:r>
              <a:rPr lang="fr-FR" sz="2000" spc="100" dirty="0">
                <a:cs typeface="Calibri"/>
              </a:rPr>
              <a:t> </a:t>
            </a:r>
            <a:r>
              <a:rPr lang="fr-FR" sz="2000" spc="-10" dirty="0">
                <a:cs typeface="Calibri"/>
              </a:rPr>
              <a:t>quartiers (Cohésion sociale) ?</a:t>
            </a:r>
            <a:endParaRPr lang="fr-FR" sz="2400" dirty="0">
              <a:latin typeface="Times New Roman"/>
              <a:cs typeface="Times New Roman"/>
            </a:endParaRPr>
          </a:p>
          <a:p>
            <a:pPr marL="360000" marR="198120" indent="-36068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z="2000" b="1" dirty="0">
                <a:latin typeface="Calibri"/>
                <a:cs typeface="Calibri"/>
              </a:rPr>
              <a:t>Comment optimiser les processus d’élaboration des projets : </a:t>
            </a:r>
            <a:r>
              <a:rPr lang="fr-FR" sz="2000" i="1" spc="-10" dirty="0">
                <a:latin typeface="Calibri"/>
                <a:cs typeface="Calibri"/>
              </a:rPr>
              <a:t>durée propre à l’innovation (</a:t>
            </a:r>
            <a:r>
              <a:rPr lang="fr-FR" sz="2000" spc="-15" dirty="0">
                <a:cs typeface="Calibri"/>
              </a:rPr>
              <a:t>améliorer les pratiques actuelles) </a:t>
            </a:r>
            <a:r>
              <a:rPr lang="fr-FR" sz="2000" spc="-10" dirty="0">
                <a:latin typeface="Calibri"/>
                <a:cs typeface="Calibri"/>
              </a:rPr>
              <a:t>et </a:t>
            </a:r>
            <a:r>
              <a:rPr lang="fr-FR" sz="2000" i="1" spc="-10" dirty="0">
                <a:latin typeface="Calibri"/>
                <a:cs typeface="Calibri"/>
              </a:rPr>
              <a:t>risque d’</a:t>
            </a:r>
            <a:r>
              <a:rPr lang="fr-FR" sz="2000" i="1" spc="-5" dirty="0">
                <a:latin typeface="Calibri"/>
                <a:cs typeface="Calibri"/>
              </a:rPr>
              <a:t>industrialisation </a:t>
            </a:r>
            <a:r>
              <a:rPr lang="fr-FR" sz="2000" i="1" spc="-15" dirty="0">
                <a:latin typeface="Calibri"/>
                <a:cs typeface="Calibri"/>
              </a:rPr>
              <a:t>(</a:t>
            </a:r>
            <a:r>
              <a:rPr lang="fr-FR" sz="2000" spc="-15" dirty="0">
                <a:latin typeface="Calibri"/>
                <a:cs typeface="Calibri"/>
              </a:rPr>
              <a:t>approche systématisée à toutes les opérations) ?</a:t>
            </a:r>
          </a:p>
          <a:p>
            <a:pPr marR="198120" algn="ctr">
              <a:lnSpc>
                <a:spcPct val="100000"/>
              </a:lnSpc>
              <a:spcBef>
                <a:spcPts val="1200"/>
              </a:spcBef>
              <a:tabLst>
                <a:tab pos="373380" algn="l"/>
                <a:tab pos="374015" algn="l"/>
              </a:tabLst>
            </a:pPr>
            <a:r>
              <a:rPr lang="fr-FR" sz="2400" b="1" spc="-5" dirty="0">
                <a:solidFill>
                  <a:srgbClr val="9C8D79"/>
                </a:solidFill>
                <a:latin typeface="Calibri"/>
                <a:ea typeface="+mj-ea"/>
                <a:cs typeface="Calibri"/>
              </a:rPr>
              <a:t>Merci pour votre attention 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xmlns="" id="{4A9F2B39-638E-9447-B275-7B4A44C6FF3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67213"/>
            <a:ext cx="1587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004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5838" y="1515999"/>
            <a:ext cx="5544820" cy="0"/>
          </a:xfrm>
          <a:custGeom>
            <a:avLst/>
            <a:gdLst/>
            <a:ahLst/>
            <a:cxnLst/>
            <a:rect l="l" t="t" r="r" b="b"/>
            <a:pathLst>
              <a:path w="5544820">
                <a:moveTo>
                  <a:pt x="0" y="0"/>
                </a:moveTo>
                <a:lnTo>
                  <a:pt x="5544693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3128" y="879219"/>
            <a:ext cx="563753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r">
              <a:lnSpc>
                <a:spcPct val="100000"/>
              </a:lnSpc>
              <a:spcBef>
                <a:spcPts val="100"/>
              </a:spcBef>
            </a:pPr>
            <a:r>
              <a:rPr lang="fr-FR" sz="2000" spc="-25" dirty="0"/>
              <a:t>Origine des initiatives</a:t>
            </a:r>
            <a:endParaRPr sz="2000" spc="-25" dirty="0"/>
          </a:p>
        </p:txBody>
      </p:sp>
      <p:sp>
        <p:nvSpPr>
          <p:cNvPr id="4" name="object 4"/>
          <p:cNvSpPr/>
          <p:nvPr/>
        </p:nvSpPr>
        <p:spPr>
          <a:xfrm>
            <a:off x="250825" y="1330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504D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250825" y="19526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250825" y="34909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CC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50825" y="51212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5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250825" y="59277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50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250825" y="31051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215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50825" y="46418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4F81BC">
              <a:alpha val="7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250825" y="893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5803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250825" y="21939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250825" y="550703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50825" y="2409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C0C0">
              <a:alpha val="6195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250825" y="17653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3366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250825" y="2843148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0000">
              <a:alpha val="6117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250825" y="37068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50825" y="4427473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784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250825" y="40290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333333">
              <a:alpha val="7294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250825" y="42100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66699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250825" y="72872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CCFF">
              <a:alpha val="3411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250825" y="1584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250825" y="11637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250825" y="623728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3686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A7D67B9C-E0B3-4C4A-9B6E-9582765491EB}"/>
              </a:ext>
            </a:extLst>
          </p:cNvPr>
          <p:cNvSpPr/>
          <p:nvPr/>
        </p:nvSpPr>
        <p:spPr>
          <a:xfrm>
            <a:off x="1033151" y="1646069"/>
            <a:ext cx="37882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>
              <a:lnSpc>
                <a:spcPct val="100000"/>
              </a:lnSpc>
              <a:spcBef>
                <a:spcPts val="300"/>
              </a:spcBef>
            </a:pP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Trois initiatives citoyennes</a:t>
            </a:r>
          </a:p>
          <a:p>
            <a:pPr marL="635">
              <a:lnSpc>
                <a:spcPct val="100000"/>
              </a:lnSpc>
              <a:spcBef>
                <a:spcPts val="300"/>
              </a:spcBef>
            </a:pPr>
            <a:r>
              <a:rPr lang="fr-FR" sz="1400" b="1" i="1" dirty="0"/>
              <a:t>Les </a:t>
            </a:r>
            <a:r>
              <a:rPr lang="fr-FR" sz="1400" b="1" i="1" spc="-20" dirty="0"/>
              <a:t>Castors </a:t>
            </a:r>
            <a:r>
              <a:rPr lang="fr-FR" sz="1400" b="1" i="1" dirty="0"/>
              <a:t>du </a:t>
            </a:r>
            <a:r>
              <a:rPr lang="fr-FR" sz="1400" b="1" i="1" spc="-15" dirty="0"/>
              <a:t>Crêt </a:t>
            </a:r>
            <a:r>
              <a:rPr lang="fr-FR" sz="1400" b="1" i="1" dirty="0"/>
              <a:t>de</a:t>
            </a:r>
            <a:r>
              <a:rPr lang="fr-FR" sz="1400" b="1" i="1" spc="-60" dirty="0"/>
              <a:t> </a:t>
            </a:r>
            <a:r>
              <a:rPr lang="fr-FR" sz="1400" b="1" i="1" spc="-20" dirty="0"/>
              <a:t>Roc </a:t>
            </a:r>
            <a:r>
              <a:rPr lang="fr-FR" sz="1400" b="1" i="1" spc="-20" dirty="0">
                <a:cs typeface="Calibri"/>
              </a:rPr>
              <a:t>ZAC </a:t>
            </a:r>
            <a:r>
              <a:rPr lang="fr-FR" sz="1400" b="1" i="1" spc="-15" dirty="0">
                <a:cs typeface="Calibri"/>
              </a:rPr>
              <a:t>Desjoyaux , </a:t>
            </a:r>
            <a:r>
              <a:rPr lang="fr-FR" sz="1400" b="1" i="1" spc="-10" dirty="0">
                <a:cs typeface="Calibri"/>
              </a:rPr>
              <a:t>Saint-Etienne  livraison été 2015</a:t>
            </a:r>
          </a:p>
          <a:p>
            <a:pPr marL="286385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200" spc="-5" dirty="0">
                <a:cs typeface="Calibri"/>
              </a:rPr>
              <a:t>13 foyers : Classes </a:t>
            </a:r>
            <a:r>
              <a:rPr lang="fr-FR" sz="1200" spc="-10" dirty="0">
                <a:cs typeface="Calibri"/>
              </a:rPr>
              <a:t>moyennes, 10 foyers de Saint-Etienne, 3 </a:t>
            </a:r>
            <a:r>
              <a:rPr lang="fr-FR" sz="1200" spc="-5" dirty="0">
                <a:cs typeface="Calibri"/>
              </a:rPr>
              <a:t>issus du  quartier, </a:t>
            </a:r>
            <a:r>
              <a:rPr lang="fr-FR" sz="1200" spc="-10" dirty="0">
                <a:cs typeface="Calibri"/>
              </a:rPr>
              <a:t>fondation </a:t>
            </a:r>
            <a:r>
              <a:rPr lang="fr-FR" sz="1200" spc="-5" dirty="0">
                <a:cs typeface="Calibri"/>
              </a:rPr>
              <a:t>via une AMAP).</a:t>
            </a:r>
            <a:endParaRPr lang="fr-FR" sz="1200" dirty="0">
              <a:cs typeface="Calibri"/>
            </a:endParaRPr>
          </a:p>
          <a:p>
            <a:pPr marL="2857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200" b="1" spc="-5" dirty="0">
                <a:cs typeface="Calibri"/>
              </a:rPr>
              <a:t>Société Civile </a:t>
            </a:r>
            <a:r>
              <a:rPr lang="fr-FR" sz="1200" b="1" spc="-10" dirty="0">
                <a:cs typeface="Calibri"/>
              </a:rPr>
              <a:t>Coopérative </a:t>
            </a:r>
            <a:r>
              <a:rPr lang="fr-FR" sz="1200" b="1" dirty="0">
                <a:cs typeface="Calibri"/>
              </a:rPr>
              <a:t>de  </a:t>
            </a:r>
            <a:r>
              <a:rPr lang="fr-FR" sz="1200" b="1" spc="-5" dirty="0">
                <a:cs typeface="Calibri"/>
              </a:rPr>
              <a:t>Construction  </a:t>
            </a:r>
            <a:r>
              <a:rPr lang="fr-FR" sz="1200" dirty="0">
                <a:cs typeface="Calibri"/>
              </a:rPr>
              <a:t>en </a:t>
            </a:r>
            <a:r>
              <a:rPr lang="fr-FR" sz="1200" b="1" spc="-5" dirty="0">
                <a:cs typeface="Calibri"/>
              </a:rPr>
              <a:t>autopromotion</a:t>
            </a:r>
            <a:r>
              <a:rPr lang="fr-FR" sz="1200" b="1" spc="-125" dirty="0">
                <a:cs typeface="Calibri"/>
              </a:rPr>
              <a:t> </a:t>
            </a:r>
            <a:r>
              <a:rPr lang="fr-FR" sz="1200" dirty="0">
                <a:cs typeface="Calibri"/>
              </a:rPr>
              <a:t> </a:t>
            </a:r>
            <a:endParaRPr lang="fr-FR" sz="1200" spc="-5" dirty="0">
              <a:cs typeface="Calibri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200" dirty="0">
                <a:cs typeface="Calibri"/>
              </a:rPr>
              <a:t>13 </a:t>
            </a:r>
            <a:r>
              <a:rPr lang="fr-FR" sz="1200" spc="-5" dirty="0">
                <a:cs typeface="Calibri"/>
              </a:rPr>
              <a:t>logements  (1050 m²SDP) </a:t>
            </a:r>
            <a:r>
              <a:rPr lang="fr-FR" sz="1200" dirty="0">
                <a:cs typeface="Calibri"/>
              </a:rPr>
              <a:t>en  </a:t>
            </a:r>
            <a:r>
              <a:rPr lang="fr-FR" sz="1200" spc="-5" dirty="0">
                <a:cs typeface="Calibri"/>
              </a:rPr>
              <a:t>accession, dont </a:t>
            </a:r>
            <a:r>
              <a:rPr lang="fr-FR" sz="1200" dirty="0">
                <a:cs typeface="Calibri"/>
              </a:rPr>
              <a:t>11 en </a:t>
            </a:r>
            <a:r>
              <a:rPr lang="fr-FR" sz="1200" spc="-5" dirty="0">
                <a:cs typeface="Calibri"/>
              </a:rPr>
              <a:t>accession ANRU</a:t>
            </a:r>
            <a:endParaRPr lang="fr-FR" sz="1200" dirty="0">
              <a:latin typeface="Times New Roman"/>
              <a:cs typeface="Times New Roman"/>
            </a:endParaRPr>
          </a:p>
          <a:p>
            <a:pPr marL="58738">
              <a:lnSpc>
                <a:spcPct val="100000"/>
              </a:lnSpc>
              <a:spcBef>
                <a:spcPts val="300"/>
              </a:spcBef>
            </a:pPr>
            <a:r>
              <a:rPr lang="fr-FR" sz="1400" b="1" i="1" spc="-20" dirty="0"/>
              <a:t>Chamarel les Barges </a:t>
            </a:r>
            <a:r>
              <a:rPr lang="fr-FR" sz="1400" b="1" i="1" spc="-10" dirty="0"/>
              <a:t>Quartier Barges-Cachin </a:t>
            </a:r>
            <a:r>
              <a:rPr lang="fr-FR" sz="1400" b="1" i="1" spc="-5" dirty="0"/>
              <a:t>à</a:t>
            </a:r>
            <a:r>
              <a:rPr lang="fr-FR" sz="1400" b="1" i="1" spc="100" dirty="0"/>
              <a:t> </a:t>
            </a:r>
            <a:r>
              <a:rPr lang="fr-FR" sz="1400" b="1" i="1" spc="-30" dirty="0"/>
              <a:t>Vaulx-en-Velin livraison été 2017 </a:t>
            </a:r>
            <a:endParaRPr lang="fr-FR" sz="1400" b="1" i="1" dirty="0">
              <a:latin typeface="Times New Roman"/>
              <a:cs typeface="Times New Roman"/>
            </a:endParaRPr>
          </a:p>
          <a:p>
            <a:pPr marL="274638" marR="911860" indent="-265113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00438" algn="l"/>
              </a:tabLst>
            </a:pPr>
            <a:r>
              <a:rPr lang="fr-FR" sz="1200" spc="-5" dirty="0">
                <a:cs typeface="Calibri"/>
              </a:rPr>
              <a:t>Classes moyennes, 13 foyers : 10 de la région Lyonnaise et 3 du quartier.</a:t>
            </a:r>
          </a:p>
          <a:p>
            <a:pPr marL="279400" indent="-266700">
              <a:spcBef>
                <a:spcPts val="300"/>
              </a:spcBef>
              <a:buFont typeface="Arial"/>
              <a:buChar char="•"/>
            </a:pPr>
            <a:r>
              <a:rPr lang="fr-FR" sz="1200" spc="-5" dirty="0">
                <a:cs typeface="Calibri"/>
              </a:rPr>
              <a:t>Coopérative d’habitants (SAS) de 16  logements en locatif  social : 14 en PLS et  2 libres),  </a:t>
            </a:r>
          </a:p>
          <a:p>
            <a:pPr marL="12700">
              <a:spcBef>
                <a:spcPts val="300"/>
              </a:spcBef>
            </a:pPr>
            <a:r>
              <a:rPr lang="fr-FR" sz="1400" b="1" i="1" spc="-5" dirty="0">
                <a:cs typeface="Calibri"/>
              </a:rPr>
              <a:t>Les habeilles (démarrage 2010)</a:t>
            </a:r>
          </a:p>
          <a:p>
            <a:pPr marL="2984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200" spc="-5" dirty="0">
                <a:cs typeface="Calibri"/>
              </a:rPr>
              <a:t>Classes</a:t>
            </a:r>
            <a:r>
              <a:rPr lang="fr-FR" sz="1200" spc="-65" dirty="0">
                <a:cs typeface="Calibri"/>
              </a:rPr>
              <a:t> </a:t>
            </a:r>
            <a:r>
              <a:rPr lang="fr-FR" sz="1200" spc="-5" dirty="0">
                <a:cs typeface="Calibri"/>
              </a:rPr>
              <a:t>moyennes</a:t>
            </a:r>
            <a:r>
              <a:rPr lang="fr-FR" sz="1200" dirty="0">
                <a:cs typeface="Calibri"/>
              </a:rPr>
              <a:t> </a:t>
            </a:r>
            <a:r>
              <a:rPr lang="fr-FR" sz="1200" spc="-10" dirty="0">
                <a:cs typeface="Calibri"/>
              </a:rPr>
              <a:t>culturelle désargentées </a:t>
            </a:r>
            <a:r>
              <a:rPr lang="fr-FR" sz="1200" dirty="0">
                <a:cs typeface="Calibri"/>
              </a:rPr>
              <a:t>+ </a:t>
            </a:r>
            <a:r>
              <a:rPr lang="fr-FR" sz="1200" spc="-5" dirty="0">
                <a:cs typeface="Calibri"/>
              </a:rPr>
              <a:t>classes </a:t>
            </a:r>
            <a:r>
              <a:rPr lang="fr-FR" sz="1200" spc="-10" dirty="0">
                <a:cs typeface="Calibri"/>
              </a:rPr>
              <a:t>populaires </a:t>
            </a:r>
            <a:r>
              <a:rPr lang="fr-FR" sz="1200" spc="-5" dirty="0">
                <a:cs typeface="Calibri"/>
              </a:rPr>
              <a:t>du</a:t>
            </a:r>
            <a:r>
              <a:rPr lang="fr-FR" sz="1200" spc="125" dirty="0">
                <a:cs typeface="Calibri"/>
              </a:rPr>
              <a:t> </a:t>
            </a:r>
            <a:r>
              <a:rPr lang="fr-FR" sz="1200" spc="-25" dirty="0">
                <a:cs typeface="Calibri"/>
              </a:rPr>
              <a:t>quartier.</a:t>
            </a:r>
          </a:p>
          <a:p>
            <a:pPr marL="2984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200" b="1" spc="-5" dirty="0">
                <a:cs typeface="Calibri"/>
              </a:rPr>
              <a:t>Fort soutien des collectivités </a:t>
            </a:r>
            <a:r>
              <a:rPr lang="fr-FR" sz="1200" spc="-10" dirty="0">
                <a:cs typeface="Calibri"/>
              </a:rPr>
              <a:t>(projet </a:t>
            </a:r>
            <a:r>
              <a:rPr lang="fr-FR" sz="1200" spc="-15" dirty="0">
                <a:cs typeface="Calibri"/>
              </a:rPr>
              <a:t>intégré </a:t>
            </a:r>
            <a:r>
              <a:rPr lang="fr-FR" sz="1200" dirty="0">
                <a:cs typeface="Calibri"/>
              </a:rPr>
              <a:t>à </a:t>
            </a:r>
            <a:r>
              <a:rPr lang="fr-FR" sz="1200" spc="-10" dirty="0">
                <a:cs typeface="Calibri"/>
              </a:rPr>
              <a:t>l’initiative </a:t>
            </a:r>
            <a:r>
              <a:rPr lang="fr-FR" sz="1200" spc="-5" dirty="0">
                <a:cs typeface="Calibri"/>
              </a:rPr>
              <a:t>Djamel</a:t>
            </a:r>
            <a:r>
              <a:rPr lang="fr-FR" sz="1200" spc="110" dirty="0">
                <a:cs typeface="Calibri"/>
              </a:rPr>
              <a:t> </a:t>
            </a:r>
            <a:r>
              <a:rPr lang="fr-FR" sz="1200" spc="-10" dirty="0">
                <a:cs typeface="Calibri"/>
              </a:rPr>
              <a:t>Debouzze).</a:t>
            </a:r>
          </a:p>
          <a:p>
            <a:pPr marL="271780" marR="117475" indent="-1797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72415" algn="l"/>
              </a:tabLst>
            </a:pPr>
            <a:r>
              <a:rPr lang="fr-FR" sz="1200" b="1" spc="-15" dirty="0">
                <a:cs typeface="Calibri"/>
              </a:rPr>
              <a:t>MOA </a:t>
            </a:r>
            <a:r>
              <a:rPr lang="fr-FR" sz="1200" b="1" spc="-5" dirty="0">
                <a:cs typeface="Calibri"/>
              </a:rPr>
              <a:t>Coop  </a:t>
            </a:r>
            <a:r>
              <a:rPr lang="fr-FR" sz="1200" b="1" dirty="0">
                <a:cs typeface="Calibri"/>
              </a:rPr>
              <a:t>HLM </a:t>
            </a:r>
            <a:r>
              <a:rPr lang="fr-FR" sz="1200" b="1" spc="-10" dirty="0">
                <a:cs typeface="Calibri"/>
              </a:rPr>
              <a:t>Grand </a:t>
            </a:r>
            <a:r>
              <a:rPr lang="fr-FR" sz="1200" b="1" spc="-5" dirty="0">
                <a:cs typeface="Calibri"/>
              </a:rPr>
              <a:t>Delta  Habitat</a:t>
            </a:r>
            <a:r>
              <a:rPr lang="fr-FR" sz="1200" spc="-5" dirty="0">
                <a:cs typeface="Calibri"/>
              </a:rPr>
              <a:t>. </a:t>
            </a:r>
          </a:p>
          <a:p>
            <a:pPr marL="271780" marR="117475" indent="-1797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72415" algn="l"/>
              </a:tabLst>
            </a:pPr>
            <a:r>
              <a:rPr lang="fr-FR" sz="1200" b="1" spc="-5" dirty="0">
                <a:cs typeface="Calibri"/>
              </a:rPr>
              <a:t>12 LLS</a:t>
            </a:r>
            <a:r>
              <a:rPr lang="fr-FR" sz="1200" spc="-5" dirty="0">
                <a:cs typeface="Calibri"/>
              </a:rPr>
              <a:t>, dont </a:t>
            </a:r>
            <a:r>
              <a:rPr lang="fr-FR" sz="1200" dirty="0">
                <a:cs typeface="Calibri"/>
              </a:rPr>
              <a:t>8  </a:t>
            </a:r>
            <a:r>
              <a:rPr lang="fr-FR" sz="1200" spc="-5" dirty="0">
                <a:cs typeface="Calibri"/>
              </a:rPr>
              <a:t>PLAI et </a:t>
            </a:r>
            <a:r>
              <a:rPr lang="fr-FR" sz="1200" dirty="0">
                <a:cs typeface="Calibri"/>
              </a:rPr>
              <a:t>4</a:t>
            </a:r>
            <a:r>
              <a:rPr lang="fr-FR" sz="1200" spc="-10" dirty="0">
                <a:cs typeface="Calibri"/>
              </a:rPr>
              <a:t> </a:t>
            </a:r>
            <a:r>
              <a:rPr lang="fr-FR" sz="1200" spc="-15" dirty="0">
                <a:cs typeface="Calibri"/>
              </a:rPr>
              <a:t>PLUS</a:t>
            </a:r>
            <a:r>
              <a:rPr lang="fr-FR" sz="1200" dirty="0">
                <a:cs typeface="Calibri"/>
              </a:rPr>
              <a:t>, </a:t>
            </a:r>
            <a:r>
              <a:rPr lang="fr-FR" sz="1200" b="1" spc="-10" dirty="0">
                <a:cs typeface="Calibri"/>
              </a:rPr>
              <a:t>Dérogation</a:t>
            </a:r>
            <a:r>
              <a:rPr lang="fr-FR" sz="1200" spc="-10" dirty="0">
                <a:cs typeface="Calibri"/>
              </a:rPr>
              <a:t> </a:t>
            </a:r>
            <a:r>
              <a:rPr lang="fr-FR" sz="1200" b="1" dirty="0">
                <a:cs typeface="Calibri"/>
              </a:rPr>
              <a:t>sur LLS </a:t>
            </a:r>
            <a:r>
              <a:rPr lang="fr-FR" sz="1200" b="1" spc="-5" dirty="0">
                <a:cs typeface="Calibri"/>
              </a:rPr>
              <a:t>en </a:t>
            </a:r>
            <a:r>
              <a:rPr lang="fr-FR" sz="1200" b="1" spc="-10" dirty="0">
                <a:cs typeface="Calibri"/>
              </a:rPr>
              <a:t>zone</a:t>
            </a:r>
            <a:r>
              <a:rPr lang="fr-FR" sz="1200" b="1" spc="-50" dirty="0">
                <a:cs typeface="Calibri"/>
              </a:rPr>
              <a:t> </a:t>
            </a:r>
            <a:r>
              <a:rPr lang="fr-FR" sz="1200" b="1" dirty="0">
                <a:cs typeface="Calibri"/>
              </a:rPr>
              <a:t>ANRU</a:t>
            </a:r>
            <a:r>
              <a:rPr lang="fr-FR" sz="1200" dirty="0">
                <a:cs typeface="Calibri"/>
              </a:rPr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2A9A5071-A7A0-334E-BFBB-3BD8031EA635}"/>
              </a:ext>
            </a:extLst>
          </p:cNvPr>
          <p:cNvSpPr/>
          <p:nvPr/>
        </p:nvSpPr>
        <p:spPr>
          <a:xfrm>
            <a:off x="5140226" y="1663646"/>
            <a:ext cx="3962400" cy="500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>
              <a:spcBef>
                <a:spcPts val="300"/>
              </a:spcBef>
            </a:pP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Trois initiatives de collectivités </a:t>
            </a:r>
          </a:p>
          <a:p>
            <a:pPr marL="103188">
              <a:lnSpc>
                <a:spcPct val="100000"/>
              </a:lnSpc>
              <a:spcBef>
                <a:spcPts val="300"/>
              </a:spcBef>
            </a:pPr>
            <a:r>
              <a:rPr lang="fr-FR" sz="1400" b="1" i="1" dirty="0"/>
              <a:t>La</a:t>
            </a:r>
            <a:r>
              <a:rPr lang="fr-FR" sz="1400" b="1" i="1" spc="-15" dirty="0"/>
              <a:t> </a:t>
            </a:r>
            <a:r>
              <a:rPr lang="fr-FR" sz="1400" b="1" i="1" dirty="0"/>
              <a:t>K-Bane </a:t>
            </a:r>
            <a:r>
              <a:rPr lang="fr-FR" sz="1400" b="1" i="1" spc="-10" dirty="0"/>
              <a:t>Quartier </a:t>
            </a:r>
            <a:r>
              <a:rPr lang="fr-FR" sz="1400" b="1" i="1" spc="-5" dirty="0"/>
              <a:t>Schumann au</a:t>
            </a:r>
            <a:r>
              <a:rPr lang="fr-FR" sz="1400" b="1" i="1" spc="85" dirty="0"/>
              <a:t> </a:t>
            </a:r>
            <a:r>
              <a:rPr lang="fr-FR" sz="1400" b="1" i="1" spc="-15" dirty="0"/>
              <a:t>Kremlin-Bicêtre, démarrage  2017</a:t>
            </a:r>
          </a:p>
          <a:p>
            <a:pPr marL="279400" indent="-266700">
              <a:spcBef>
                <a:spcPts val="300"/>
              </a:spcBef>
              <a:buFont typeface="Arial"/>
              <a:buChar char="•"/>
            </a:pPr>
            <a:r>
              <a:rPr lang="fr-FR" sz="1200" spc="-5" dirty="0">
                <a:cs typeface="Calibri"/>
              </a:rPr>
              <a:t>24 familles identifiées, tous locataires (2/3 social,,(1/3privés ), tous originaires du KB.</a:t>
            </a:r>
          </a:p>
          <a:p>
            <a:pPr marL="279400" marR="186690" indent="-266700">
              <a:lnSpc>
                <a:spcPct val="100000"/>
              </a:lnSpc>
              <a:spcBef>
                <a:spcPts val="300"/>
              </a:spcBef>
              <a:buFont typeface="Arial"/>
              <a:buChar char="•"/>
            </a:pPr>
            <a:r>
              <a:rPr lang="fr-FR" sz="1200" spc="-5" dirty="0">
                <a:cs typeface="Calibri"/>
              </a:rPr>
              <a:t>16 logements en  Accession ANRU 5,5%,  PSLA, 8 en SCIAPP adossée sur KB Habitat (3 PLUS, 5 PLAI) </a:t>
            </a:r>
          </a:p>
          <a:p>
            <a:pPr marL="279400" marR="186690" indent="-266700">
              <a:lnSpc>
                <a:spcPct val="100000"/>
              </a:lnSpc>
              <a:spcBef>
                <a:spcPts val="300"/>
              </a:spcBef>
              <a:buFont typeface="Arial"/>
              <a:buChar char="•"/>
            </a:pPr>
            <a:r>
              <a:rPr lang="fr-FR" sz="1200" spc="-5" dirty="0">
                <a:cs typeface="Calibri"/>
              </a:rPr>
              <a:t>AMU CAHP-IDF, MOA portée par  le Groupe ARCADE. </a:t>
            </a:r>
            <a:endParaRPr lang="fr-FR" sz="1400" dirty="0">
              <a:latin typeface="Times New Roman"/>
              <a:cs typeface="Times New Roman"/>
            </a:endParaRPr>
          </a:p>
          <a:p>
            <a:pPr marL="14288">
              <a:lnSpc>
                <a:spcPct val="100000"/>
              </a:lnSpc>
              <a:spcBef>
                <a:spcPts val="300"/>
              </a:spcBef>
            </a:pPr>
            <a:r>
              <a:rPr lang="fr-FR" sz="1400" b="1" i="1" spc="-5" dirty="0"/>
              <a:t>Coop Colette Quartier Balzac à Vitry-sur-Seine, livraison Juin 2018</a:t>
            </a:r>
          </a:p>
          <a:p>
            <a:pPr marL="271463" indent="-179388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200" spc="-5" dirty="0">
                <a:cs typeface="Calibri"/>
              </a:rPr>
              <a:t>6 familles avec de jeunes enfants, tous originaires de Vitry et locataires du parc privé ou social. 100%  primo-accédants. Classe populaire en ascension sociale.</a:t>
            </a:r>
          </a:p>
          <a:p>
            <a:pPr marL="271463" marR="105410" indent="-179388">
              <a:lnSpc>
                <a:spcPct val="100000"/>
              </a:lnSpc>
              <a:spcBef>
                <a:spcPts val="300"/>
              </a:spcBef>
              <a:buFont typeface="Arial"/>
              <a:buChar char="•"/>
            </a:pPr>
            <a:r>
              <a:rPr lang="fr-FR" sz="1200" spc="-5" dirty="0">
                <a:cs typeface="Calibri"/>
              </a:rPr>
              <a:t>6 logements en HP montés en PSLA, intégré dans un  programme accession de  26 logements. MOA : CoopImmo, AMU et MOe : Atelier 15</a:t>
            </a:r>
          </a:p>
          <a:p>
            <a:pPr marL="58738">
              <a:lnSpc>
                <a:spcPct val="100000"/>
              </a:lnSpc>
              <a:spcBef>
                <a:spcPts val="300"/>
              </a:spcBef>
            </a:pPr>
            <a:r>
              <a:rPr lang="fr-FR" sz="1400" b="1" spc="-5" dirty="0"/>
              <a:t>Châteauroux Quartier Saint Jean – Saint Jacques</a:t>
            </a:r>
          </a:p>
          <a:p>
            <a:pPr marL="2984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200" spc="-5" dirty="0">
                <a:cs typeface="Calibri"/>
              </a:rPr>
              <a:t>Initiative CCAS, </a:t>
            </a:r>
            <a:r>
              <a:rPr lang="fr-FR" sz="1200" b="1" spc="-5" dirty="0">
                <a:cs typeface="Calibri"/>
              </a:rPr>
              <a:t>Inscription </a:t>
            </a:r>
            <a:r>
              <a:rPr lang="fr-FR" sz="1200" b="1" dirty="0">
                <a:cs typeface="Calibri"/>
              </a:rPr>
              <a:t>HP dans le </a:t>
            </a:r>
            <a:r>
              <a:rPr lang="fr-FR" sz="1200" b="1" spc="-5" dirty="0">
                <a:cs typeface="Calibri"/>
              </a:rPr>
              <a:t>projet</a:t>
            </a:r>
            <a:r>
              <a:rPr lang="fr-FR" sz="1200" b="1" spc="-114" dirty="0">
                <a:cs typeface="Calibri"/>
              </a:rPr>
              <a:t> </a:t>
            </a:r>
            <a:r>
              <a:rPr lang="fr-FR" sz="1200" b="1" dirty="0">
                <a:cs typeface="Calibri"/>
              </a:rPr>
              <a:t>ANRU de </a:t>
            </a:r>
            <a:r>
              <a:rPr lang="fr-FR" sz="1200" spc="-10" dirty="0">
                <a:cs typeface="Calibri"/>
              </a:rPr>
              <a:t>Châteauroux Métropoles</a:t>
            </a:r>
            <a:endParaRPr lang="fr-FR" sz="1200" spc="-5" dirty="0">
              <a:cs typeface="Calibri"/>
            </a:endParaRPr>
          </a:p>
          <a:p>
            <a:pPr marL="298450" marR="44450" indent="-2857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200" spc="-5" dirty="0">
                <a:cs typeface="Calibri"/>
              </a:rPr>
              <a:t>Actuellement : Groupe de 8 séniors , classes  moyennes, veulent vivre en HP en  dehors du quartier).</a:t>
            </a:r>
          </a:p>
          <a:p>
            <a:pPr marL="271780" marR="560705" indent="-1797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72415" algn="l"/>
              </a:tabLst>
            </a:pPr>
            <a:r>
              <a:rPr lang="fr-FR" sz="1200" spc="-5" dirty="0">
                <a:cs typeface="Calibri"/>
              </a:rPr>
              <a:t>Pilotage du </a:t>
            </a:r>
            <a:r>
              <a:rPr lang="fr-FR" sz="1200" spc="-10" dirty="0">
                <a:cs typeface="Calibri"/>
              </a:rPr>
              <a:t>projet confié </a:t>
            </a:r>
            <a:r>
              <a:rPr lang="fr-FR" sz="1200" spc="-5" dirty="0">
                <a:cs typeface="Calibri"/>
              </a:rPr>
              <a:t>au  CCAS. AMU A.Ochner-JB. Dupont</a:t>
            </a:r>
            <a:endParaRPr lang="fr-FR" sz="1400" dirty="0">
              <a:latin typeface="Times New Roman"/>
              <a:cs typeface="Times New Roman"/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xmlns="" id="{64617A4A-C81A-0D45-B729-0D69F9E4159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67213"/>
            <a:ext cx="1587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64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5838" y="1515999"/>
            <a:ext cx="5544820" cy="0"/>
          </a:xfrm>
          <a:custGeom>
            <a:avLst/>
            <a:gdLst/>
            <a:ahLst/>
            <a:cxnLst/>
            <a:rect l="l" t="t" r="r" b="b"/>
            <a:pathLst>
              <a:path w="5544820">
                <a:moveTo>
                  <a:pt x="0" y="0"/>
                </a:moveTo>
                <a:lnTo>
                  <a:pt x="5544693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81095" y="942801"/>
            <a:ext cx="5103468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95"/>
              </a:spcBef>
            </a:pPr>
            <a:r>
              <a:rPr lang="fr-FR" sz="2000" spc="-25" dirty="0">
                <a:latin typeface="Calibri"/>
                <a:cs typeface="Calibri"/>
              </a:rPr>
              <a:t>Contexte</a:t>
            </a:r>
            <a:endParaRPr lang="fr-FR"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8509" y="1861566"/>
            <a:ext cx="7630159" cy="415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54965" algn="l"/>
                <a:tab pos="356235" algn="l"/>
              </a:tabLst>
            </a:pPr>
            <a:r>
              <a:rPr lang="fr-FR" b="1" dirty="0">
                <a:latin typeface="Calibri"/>
                <a:cs typeface="Calibri"/>
              </a:rPr>
              <a:t>2015 : </a:t>
            </a:r>
            <a:r>
              <a:rPr lang="fr-FR" b="1" spc="-5" dirty="0">
                <a:latin typeface="Calibri"/>
                <a:cs typeface="Calibri"/>
              </a:rPr>
              <a:t>plusieurs projets en QPV sont identifiés, </a:t>
            </a:r>
            <a:r>
              <a:rPr lang="fr-FR" dirty="0">
                <a:latin typeface="Calibri"/>
                <a:cs typeface="Calibri"/>
              </a:rPr>
              <a:t>le </a:t>
            </a:r>
            <a:r>
              <a:rPr lang="fr-FR" spc="-5" dirty="0">
                <a:latin typeface="Calibri"/>
                <a:cs typeface="Calibri"/>
              </a:rPr>
              <a:t>sujet</a:t>
            </a:r>
            <a:r>
              <a:rPr lang="fr-FR" spc="-80" dirty="0">
                <a:latin typeface="Calibri"/>
                <a:cs typeface="Calibri"/>
              </a:rPr>
              <a:t> </a:t>
            </a:r>
            <a:r>
              <a:rPr lang="fr-FR" spc="-10" dirty="0">
                <a:latin typeface="Calibri"/>
                <a:cs typeface="Calibri"/>
              </a:rPr>
              <a:t>émerge</a:t>
            </a:r>
            <a:endParaRPr lang="fr-FR" dirty="0">
              <a:latin typeface="Calibri"/>
              <a:cs typeface="Calibri"/>
            </a:endParaRPr>
          </a:p>
          <a:p>
            <a:pPr marL="355600" marR="299085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lang="fr-FR" b="1" dirty="0">
                <a:latin typeface="Calibri"/>
                <a:cs typeface="Calibri"/>
              </a:rPr>
              <a:t>Fin 2015 : lancement de </a:t>
            </a:r>
            <a:r>
              <a:rPr lang="fr-FR" b="1" spc="-20" dirty="0">
                <a:latin typeface="Calibri"/>
                <a:cs typeface="Calibri"/>
              </a:rPr>
              <a:t>l’étude-action </a:t>
            </a:r>
            <a:r>
              <a:rPr lang="fr-FR" b="1" spc="-5" dirty="0">
                <a:latin typeface="Calibri"/>
                <a:cs typeface="Calibri"/>
              </a:rPr>
              <a:t>QPV </a:t>
            </a:r>
            <a:r>
              <a:rPr lang="fr-FR" spc="-20" dirty="0">
                <a:latin typeface="Calibri"/>
                <a:cs typeface="Calibri"/>
              </a:rPr>
              <a:t>avec </a:t>
            </a:r>
            <a:r>
              <a:rPr lang="fr-FR" dirty="0">
                <a:latin typeface="Calibri"/>
                <a:cs typeface="Calibri"/>
              </a:rPr>
              <a:t>le </a:t>
            </a:r>
            <a:r>
              <a:rPr lang="fr-FR" spc="-45" dirty="0">
                <a:latin typeface="Calibri"/>
                <a:cs typeface="Calibri"/>
              </a:rPr>
              <a:t>CGET et </a:t>
            </a:r>
            <a:r>
              <a:rPr lang="fr-FR" dirty="0">
                <a:latin typeface="Calibri"/>
                <a:cs typeface="Calibri"/>
              </a:rPr>
              <a:t>l’USH</a:t>
            </a:r>
            <a:endParaRPr lang="fr-FR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lang="fr-FR" b="1" dirty="0">
                <a:latin typeface="Calibri"/>
                <a:cs typeface="Calibri"/>
              </a:rPr>
              <a:t>2015 </a:t>
            </a:r>
            <a:r>
              <a:rPr lang="fr-FR" dirty="0">
                <a:latin typeface="Calibri"/>
                <a:cs typeface="Calibri"/>
              </a:rPr>
              <a:t>: I</a:t>
            </a:r>
            <a:r>
              <a:rPr lang="fr-FR" spc="-5" dirty="0">
                <a:latin typeface="Calibri"/>
                <a:cs typeface="Calibri"/>
              </a:rPr>
              <a:t>nitiative Djamel </a:t>
            </a:r>
            <a:r>
              <a:rPr lang="fr-FR" spc="-10" dirty="0">
                <a:latin typeface="Calibri"/>
                <a:cs typeface="Calibri"/>
              </a:rPr>
              <a:t>Debouzze</a:t>
            </a:r>
            <a:r>
              <a:rPr lang="fr-FR" spc="-50" dirty="0">
                <a:latin typeface="Calibri"/>
                <a:cs typeface="Calibri"/>
              </a:rPr>
              <a:t> FAP &amp; CDC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lang="fr-FR" b="1" dirty="0">
                <a:cs typeface="Calibri"/>
              </a:rPr>
              <a:t>Une </a:t>
            </a:r>
            <a:r>
              <a:rPr lang="fr-FR" b="1" spc="-5" dirty="0">
                <a:cs typeface="Calibri"/>
              </a:rPr>
              <a:t>recherche-action </a:t>
            </a:r>
            <a:r>
              <a:rPr lang="fr-FR" spc="-5" dirty="0">
                <a:cs typeface="Calibri"/>
              </a:rPr>
              <a:t>portée par </a:t>
            </a:r>
            <a:r>
              <a:rPr lang="fr-FR" dirty="0">
                <a:cs typeface="Calibri"/>
              </a:rPr>
              <a:t>la </a:t>
            </a:r>
            <a:r>
              <a:rPr lang="fr-FR" spc="-15" dirty="0">
                <a:cs typeface="Calibri"/>
              </a:rPr>
              <a:t>Coordin’action </a:t>
            </a:r>
            <a:r>
              <a:rPr lang="fr-FR" i="1" spc="-10" dirty="0">
                <a:cs typeface="Calibri"/>
              </a:rPr>
              <a:t>via </a:t>
            </a:r>
            <a:r>
              <a:rPr lang="fr-FR" spc="-5" dirty="0">
                <a:cs typeface="Calibri"/>
              </a:rPr>
              <a:t>ses</a:t>
            </a:r>
            <a:r>
              <a:rPr lang="fr-FR" spc="-25" dirty="0">
                <a:cs typeface="Calibri"/>
              </a:rPr>
              <a:t> </a:t>
            </a:r>
            <a:r>
              <a:rPr lang="fr-FR" spc="-5" dirty="0">
                <a:cs typeface="Calibri"/>
              </a:rPr>
              <a:t>associations</a:t>
            </a:r>
            <a:r>
              <a:rPr lang="fr-FR" dirty="0">
                <a:cs typeface="Calibri"/>
              </a:rPr>
              <a:t> </a:t>
            </a:r>
            <a:r>
              <a:rPr lang="fr-FR" spc="-5" dirty="0">
                <a:cs typeface="Calibri"/>
              </a:rPr>
              <a:t>membres </a:t>
            </a:r>
            <a:r>
              <a:rPr lang="fr-FR" dirty="0">
                <a:cs typeface="Calibri"/>
              </a:rPr>
              <a:t>: </a:t>
            </a:r>
            <a:r>
              <a:rPr lang="fr-FR" spc="-5" dirty="0">
                <a:cs typeface="Calibri"/>
              </a:rPr>
              <a:t>CAHP-</a:t>
            </a:r>
            <a:r>
              <a:rPr lang="fr-FR" spc="-50" dirty="0">
                <a:cs typeface="Calibri"/>
              </a:rPr>
              <a:t>IDF, </a:t>
            </a:r>
            <a:r>
              <a:rPr lang="fr-FR" spc="-5" dirty="0" err="1">
                <a:cs typeface="Calibri"/>
              </a:rPr>
              <a:t>Habicoop</a:t>
            </a:r>
            <a:r>
              <a:rPr lang="fr-FR" spc="-5" dirty="0">
                <a:cs typeface="Calibri"/>
              </a:rPr>
              <a:t>, Les Habiles, </a:t>
            </a:r>
            <a:r>
              <a:rPr lang="fr-FR" spc="-5" dirty="0" err="1">
                <a:cs typeface="Calibri"/>
              </a:rPr>
              <a:t>Cohab’titude</a:t>
            </a:r>
            <a:r>
              <a:rPr lang="fr-FR" spc="-5" dirty="0">
                <a:cs typeface="Calibri"/>
              </a:rPr>
              <a:t>,</a:t>
            </a:r>
            <a:r>
              <a:rPr lang="fr-FR" spc="40" dirty="0">
                <a:cs typeface="Calibri"/>
              </a:rPr>
              <a:t> </a:t>
            </a:r>
            <a:r>
              <a:rPr lang="fr-FR" spc="-15" dirty="0">
                <a:cs typeface="Calibri"/>
              </a:rPr>
              <a:t>Regain</a:t>
            </a:r>
            <a:endParaRPr lang="fr-FR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lang="fr-FR" b="1" spc="-30" dirty="0">
                <a:cs typeface="Calibri"/>
              </a:rPr>
              <a:t>L’angle de vue est celui  </a:t>
            </a:r>
            <a:r>
              <a:rPr lang="fr-FR" spc="-5" dirty="0">
                <a:cs typeface="Calibri"/>
              </a:rPr>
              <a:t>des </a:t>
            </a:r>
            <a:r>
              <a:rPr lang="fr-FR" spc="-10" dirty="0">
                <a:cs typeface="Calibri"/>
              </a:rPr>
              <a:t>habitants et </a:t>
            </a:r>
            <a:r>
              <a:rPr lang="fr-FR" spc="-5" dirty="0">
                <a:cs typeface="Calibri"/>
              </a:rPr>
              <a:t>des</a:t>
            </a:r>
            <a:r>
              <a:rPr lang="fr-FR" spc="10" dirty="0">
                <a:cs typeface="Calibri"/>
              </a:rPr>
              <a:t> </a:t>
            </a:r>
            <a:r>
              <a:rPr lang="fr-FR" dirty="0">
                <a:cs typeface="Calibri"/>
              </a:rPr>
              <a:t>AMO  </a:t>
            </a:r>
            <a:endParaRPr lang="fr-FR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lang="fr-FR" b="1" spc="-5" dirty="0">
                <a:cs typeface="Calibri"/>
              </a:rPr>
              <a:t>Analyse </a:t>
            </a:r>
            <a:r>
              <a:rPr lang="fr-FR" b="1" spc="-15" dirty="0">
                <a:cs typeface="Calibri"/>
              </a:rPr>
              <a:t>comparative </a:t>
            </a:r>
            <a:r>
              <a:rPr lang="fr-FR" b="1" spc="-5" dirty="0">
                <a:cs typeface="Calibri"/>
              </a:rPr>
              <a:t>sur les 6 </a:t>
            </a:r>
            <a:r>
              <a:rPr lang="fr-FR" b="1" spc="-10" dirty="0">
                <a:cs typeface="Calibri"/>
              </a:rPr>
              <a:t>projets en cours ou livrés </a:t>
            </a:r>
            <a:r>
              <a:rPr lang="fr-FR" spc="-15" dirty="0">
                <a:cs typeface="Calibri"/>
              </a:rPr>
              <a:t>(source  </a:t>
            </a:r>
            <a:r>
              <a:rPr lang="fr-FR" spc="-5" dirty="0">
                <a:cs typeface="Calibri"/>
              </a:rPr>
              <a:t>les </a:t>
            </a:r>
            <a:r>
              <a:rPr lang="fr-FR" spc="-10" dirty="0">
                <a:cs typeface="Calibri"/>
              </a:rPr>
              <a:t>monographies </a:t>
            </a:r>
            <a:r>
              <a:rPr lang="fr-FR" spc="-5" dirty="0">
                <a:cs typeface="Calibri"/>
              </a:rPr>
              <a:t>+ </a:t>
            </a:r>
            <a:r>
              <a:rPr lang="fr-FR" spc="-10" dirty="0">
                <a:cs typeface="Calibri"/>
              </a:rPr>
              <a:t>certaines </a:t>
            </a:r>
            <a:r>
              <a:rPr lang="fr-FR" spc="-20" dirty="0">
                <a:cs typeface="Calibri"/>
              </a:rPr>
              <a:t>annexes </a:t>
            </a:r>
            <a:r>
              <a:rPr lang="fr-FR" spc="-5" dirty="0">
                <a:cs typeface="Calibri"/>
              </a:rPr>
              <a:t>+ </a:t>
            </a:r>
            <a:r>
              <a:rPr lang="fr-FR" spc="-10" dirty="0">
                <a:cs typeface="Calibri"/>
              </a:rPr>
              <a:t>des </a:t>
            </a:r>
            <a:r>
              <a:rPr lang="fr-FR" spc="-15" dirty="0">
                <a:cs typeface="Calibri"/>
              </a:rPr>
              <a:t>entretiens </a:t>
            </a:r>
            <a:r>
              <a:rPr lang="fr-FR" spc="-20" dirty="0">
                <a:cs typeface="Calibri"/>
              </a:rPr>
              <a:t>avec </a:t>
            </a:r>
            <a:r>
              <a:rPr lang="fr-FR" spc="-5" dirty="0">
                <a:cs typeface="Calibri"/>
              </a:rPr>
              <a:t>les </a:t>
            </a:r>
            <a:r>
              <a:rPr lang="fr-FR" spc="-15" dirty="0">
                <a:cs typeface="Calibri"/>
              </a:rPr>
              <a:t>rédacteurs </a:t>
            </a:r>
            <a:r>
              <a:rPr lang="fr-FR" spc="-5" dirty="0">
                <a:cs typeface="Calibri"/>
              </a:rPr>
              <a:t>de chaque </a:t>
            </a:r>
            <a:r>
              <a:rPr lang="fr-FR" spc="-10" dirty="0">
                <a:cs typeface="Calibri"/>
              </a:rPr>
              <a:t>monographie).</a:t>
            </a:r>
            <a:endParaRPr lang="fr-FR" dirty="0">
              <a:cs typeface="Calibri"/>
            </a:endParaRPr>
          </a:p>
          <a:p>
            <a:pPr marL="355600" marR="48514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lang="fr-FR" b="1" spc="-10" dirty="0">
                <a:cs typeface="Calibri"/>
              </a:rPr>
              <a:t>Approche plus </a:t>
            </a:r>
            <a:r>
              <a:rPr lang="fr-FR" b="1" spc="-15" dirty="0">
                <a:cs typeface="Calibri"/>
              </a:rPr>
              <a:t>qualitative </a:t>
            </a:r>
            <a:r>
              <a:rPr lang="fr-FR" b="1" spc="-10" dirty="0">
                <a:cs typeface="Calibri"/>
              </a:rPr>
              <a:t>que </a:t>
            </a:r>
            <a:r>
              <a:rPr lang="fr-FR" b="1" spc="-15" dirty="0">
                <a:cs typeface="Calibri"/>
              </a:rPr>
              <a:t>quantitative :  </a:t>
            </a:r>
            <a:r>
              <a:rPr lang="fr-FR" spc="-20" dirty="0">
                <a:cs typeface="Calibri"/>
              </a:rPr>
              <a:t>contextes </a:t>
            </a:r>
            <a:r>
              <a:rPr lang="fr-FR" spc="-10" dirty="0">
                <a:cs typeface="Calibri"/>
              </a:rPr>
              <a:t>spécifiques, </a:t>
            </a:r>
            <a:r>
              <a:rPr lang="fr-FR" spc="-5" dirty="0">
                <a:cs typeface="Calibri"/>
              </a:rPr>
              <a:t>typologies de </a:t>
            </a:r>
            <a:r>
              <a:rPr lang="fr-FR" spc="-15" dirty="0">
                <a:cs typeface="Calibri"/>
              </a:rPr>
              <a:t>projet </a:t>
            </a:r>
            <a:r>
              <a:rPr lang="fr-FR" spc="-10" dirty="0">
                <a:cs typeface="Calibri"/>
              </a:rPr>
              <a:t>analyse </a:t>
            </a:r>
            <a:r>
              <a:rPr lang="fr-FR" spc="-5" dirty="0">
                <a:cs typeface="Calibri"/>
              </a:rPr>
              <a:t>des </a:t>
            </a:r>
            <a:r>
              <a:rPr lang="fr-FR" spc="-20" dirty="0">
                <a:cs typeface="Calibri"/>
              </a:rPr>
              <a:t>différentes </a:t>
            </a:r>
            <a:r>
              <a:rPr lang="fr-FR" spc="-5" dirty="0">
                <a:cs typeface="Calibri"/>
              </a:rPr>
              <a:t>logiques à </a:t>
            </a:r>
            <a:r>
              <a:rPr lang="fr-FR" spc="-30" dirty="0">
                <a:cs typeface="Calibri"/>
              </a:rPr>
              <a:t>l’œuvre.</a:t>
            </a:r>
          </a:p>
          <a:p>
            <a:pPr marL="355600" marR="485140" indent="-3429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lang="fr-FR" spc="-30" dirty="0">
                <a:cs typeface="Calibri"/>
              </a:rPr>
              <a:t>Ni un travail de recherche, ni une évaluation de consultants, mais une réelle démarche de retours d’expérience </a:t>
            </a:r>
            <a:r>
              <a:rPr lang="fr-FR" spc="-30" dirty="0" err="1">
                <a:cs typeface="Calibri"/>
              </a:rPr>
              <a:t>parrtagée</a:t>
            </a:r>
            <a:r>
              <a:rPr lang="fr-FR" spc="-30" dirty="0">
                <a:cs typeface="Calibri"/>
              </a:rPr>
              <a:t> entre habitants et AMU </a:t>
            </a:r>
          </a:p>
        </p:txBody>
      </p:sp>
      <p:sp>
        <p:nvSpPr>
          <p:cNvPr id="5" name="object 5"/>
          <p:cNvSpPr/>
          <p:nvPr/>
        </p:nvSpPr>
        <p:spPr>
          <a:xfrm>
            <a:off x="250825" y="1330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504D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250825" y="19526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50825" y="34909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CC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250825" y="51212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5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250825" y="59277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50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50825" y="31051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215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250825" y="46418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4F81BC">
              <a:alpha val="7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250825" y="893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5803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250825" y="21939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50825" y="550703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250825" y="2409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C0C0">
              <a:alpha val="6195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250825" y="17653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3366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250825" y="2843148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0000">
              <a:alpha val="6117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50825" y="37068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250825" y="4427473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784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250825" y="40290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333333">
              <a:alpha val="7294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250825" y="42100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66699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250825" y="72872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CCFF">
              <a:alpha val="3411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250825" y="1584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250825" y="11637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250825" y="623728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3686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xmlns="" id="{1F1CA858-224F-7A44-9BAD-66BBE97026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67213"/>
            <a:ext cx="15875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5838" y="1515999"/>
            <a:ext cx="5544820" cy="0"/>
          </a:xfrm>
          <a:custGeom>
            <a:avLst/>
            <a:gdLst/>
            <a:ahLst/>
            <a:cxnLst/>
            <a:rect l="l" t="t" r="r" b="b"/>
            <a:pathLst>
              <a:path w="5544820">
                <a:moveTo>
                  <a:pt x="0" y="0"/>
                </a:moveTo>
                <a:lnTo>
                  <a:pt x="5544693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02608" y="942801"/>
            <a:ext cx="471805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95"/>
              </a:spcBef>
            </a:pPr>
            <a:r>
              <a:rPr lang="fr-FR" sz="2000" spc="-25" dirty="0"/>
              <a:t>Objectifs de l’étude-action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78509" y="2012950"/>
            <a:ext cx="7842149" cy="3806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52925" algn="l"/>
              </a:tabLst>
            </a:pPr>
            <a:r>
              <a:rPr lang="fr-FR" sz="2000" b="1" spc="-25" dirty="0">
                <a:solidFill>
                  <a:srgbClr val="9C8D79"/>
                </a:solidFill>
                <a:latin typeface="Calibri"/>
                <a:ea typeface="+mj-ea"/>
                <a:cs typeface="Calibri"/>
              </a:rPr>
              <a:t>Trois questions transversales au sein des analyses</a:t>
            </a:r>
          </a:p>
          <a:p>
            <a:pPr marL="355600" marR="167640" indent="-342900">
              <a:lnSpc>
                <a:spcPct val="100000"/>
              </a:lnSpc>
              <a:spcBef>
                <a:spcPts val="1705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lang="fr-FR" b="1" spc="-25" dirty="0">
                <a:latin typeface="Calibri"/>
                <a:cs typeface="Calibri"/>
              </a:rPr>
              <a:t>L’habitat </a:t>
            </a:r>
            <a:r>
              <a:rPr lang="fr-FR" b="1" spc="-5" dirty="0">
                <a:latin typeface="Calibri"/>
                <a:cs typeface="Calibri"/>
              </a:rPr>
              <a:t>participatif contribue t-il </a:t>
            </a:r>
            <a:r>
              <a:rPr lang="fr-FR" b="1" dirty="0">
                <a:latin typeface="Calibri"/>
                <a:cs typeface="Calibri"/>
              </a:rPr>
              <a:t>au </a:t>
            </a:r>
            <a:r>
              <a:rPr lang="fr-FR" b="1" spc="-5" dirty="0">
                <a:latin typeface="Calibri"/>
                <a:cs typeface="Calibri"/>
              </a:rPr>
              <a:t>développement </a:t>
            </a:r>
            <a:r>
              <a:rPr lang="fr-FR" b="1" dirty="0">
                <a:latin typeface="Calibri"/>
                <a:cs typeface="Calibri"/>
              </a:rPr>
              <a:t>du </a:t>
            </a:r>
            <a:r>
              <a:rPr lang="fr-FR" b="1" spc="-5" dirty="0">
                <a:latin typeface="Calibri"/>
                <a:cs typeface="Calibri"/>
              </a:rPr>
              <a:t>pouvoir </a:t>
            </a:r>
            <a:r>
              <a:rPr lang="fr-FR" b="1" spc="-25" dirty="0">
                <a:latin typeface="Calibri"/>
                <a:cs typeface="Calibri"/>
              </a:rPr>
              <a:t>d’agir  </a:t>
            </a:r>
            <a:r>
              <a:rPr lang="fr-FR" b="1" dirty="0">
                <a:latin typeface="Calibri"/>
                <a:cs typeface="Calibri"/>
              </a:rPr>
              <a:t>des </a:t>
            </a:r>
            <a:r>
              <a:rPr lang="fr-FR" b="1" spc="-10" dirty="0">
                <a:latin typeface="Calibri"/>
                <a:cs typeface="Calibri"/>
              </a:rPr>
              <a:t>habitants </a:t>
            </a:r>
            <a:r>
              <a:rPr lang="fr-FR" dirty="0">
                <a:latin typeface="Calibri"/>
                <a:cs typeface="Calibri"/>
              </a:rPr>
              <a:t>en </a:t>
            </a:r>
            <a:r>
              <a:rPr lang="fr-FR" spc="-5" dirty="0">
                <a:latin typeface="Calibri"/>
                <a:cs typeface="Calibri"/>
              </a:rPr>
              <a:t>les </a:t>
            </a:r>
            <a:r>
              <a:rPr lang="fr-FR" spc="-10" dirty="0">
                <a:latin typeface="Calibri"/>
                <a:cs typeface="Calibri"/>
              </a:rPr>
              <a:t>mettant </a:t>
            </a:r>
            <a:r>
              <a:rPr lang="fr-FR" spc="-5" dirty="0">
                <a:latin typeface="Calibri"/>
                <a:cs typeface="Calibri"/>
              </a:rPr>
              <a:t>au cœur de </a:t>
            </a:r>
            <a:r>
              <a:rPr lang="fr-FR" spc="-10" dirty="0">
                <a:latin typeface="Calibri"/>
                <a:cs typeface="Calibri"/>
              </a:rPr>
              <a:t>processus </a:t>
            </a:r>
            <a:r>
              <a:rPr lang="fr-FR" spc="-5" dirty="0">
                <a:latin typeface="Calibri"/>
                <a:cs typeface="Calibri"/>
              </a:rPr>
              <a:t>de conception ?</a:t>
            </a:r>
            <a:endParaRPr lang="fr-FR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1685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lang="fr-FR" b="1" spc="-25" dirty="0">
                <a:latin typeface="Calibri"/>
                <a:cs typeface="Calibri"/>
              </a:rPr>
              <a:t>L’habitat </a:t>
            </a:r>
            <a:r>
              <a:rPr lang="fr-FR" b="1" spc="-5" dirty="0">
                <a:latin typeface="Calibri"/>
                <a:cs typeface="Calibri"/>
              </a:rPr>
              <a:t>participatif offre t-il </a:t>
            </a:r>
            <a:r>
              <a:rPr lang="fr-FR" b="1" dirty="0">
                <a:latin typeface="Calibri"/>
                <a:cs typeface="Calibri"/>
              </a:rPr>
              <a:t>de </a:t>
            </a:r>
            <a:r>
              <a:rPr lang="fr-FR" b="1" spc="-5" dirty="0">
                <a:latin typeface="Calibri"/>
                <a:cs typeface="Calibri"/>
              </a:rPr>
              <a:t>nouvelles opportunités </a:t>
            </a:r>
            <a:r>
              <a:rPr lang="fr-FR" b="1" dirty="0">
                <a:latin typeface="Calibri"/>
                <a:cs typeface="Calibri"/>
              </a:rPr>
              <a:t>de </a:t>
            </a:r>
            <a:r>
              <a:rPr lang="fr-FR" b="1" spc="-10" dirty="0">
                <a:latin typeface="Calibri"/>
                <a:cs typeface="Calibri"/>
              </a:rPr>
              <a:t>parcours  </a:t>
            </a:r>
            <a:r>
              <a:rPr lang="fr-FR" b="1" spc="-5" dirty="0">
                <a:latin typeface="Calibri"/>
                <a:cs typeface="Calibri"/>
              </a:rPr>
              <a:t>résidentiels </a:t>
            </a:r>
            <a:r>
              <a:rPr lang="fr-FR" b="1" dirty="0">
                <a:latin typeface="Calibri"/>
                <a:cs typeface="Calibri"/>
              </a:rPr>
              <a:t>pour les </a:t>
            </a:r>
            <a:r>
              <a:rPr lang="fr-FR" b="1" spc="-5" dirty="0">
                <a:latin typeface="Calibri"/>
                <a:cs typeface="Calibri"/>
              </a:rPr>
              <a:t>habitants </a:t>
            </a:r>
            <a:r>
              <a:rPr lang="fr-FR" b="1" dirty="0">
                <a:latin typeface="Calibri"/>
                <a:cs typeface="Calibri"/>
              </a:rPr>
              <a:t>des </a:t>
            </a:r>
            <a:r>
              <a:rPr lang="fr-FR" b="1" spc="-5" dirty="0">
                <a:latin typeface="Calibri"/>
                <a:cs typeface="Calibri"/>
              </a:rPr>
              <a:t>quartiers </a:t>
            </a:r>
            <a:r>
              <a:rPr lang="fr-FR" dirty="0">
                <a:latin typeface="Calibri"/>
                <a:cs typeface="Calibri"/>
              </a:rPr>
              <a:t>: accession </a:t>
            </a:r>
            <a:r>
              <a:rPr lang="fr-FR" spc="-5" dirty="0">
                <a:latin typeface="Calibri"/>
                <a:cs typeface="Calibri"/>
              </a:rPr>
              <a:t>sociale et très sociale </a:t>
            </a:r>
            <a:r>
              <a:rPr lang="fr-FR" dirty="0">
                <a:latin typeface="Calibri"/>
                <a:cs typeface="Calibri"/>
              </a:rPr>
              <a:t>à la </a:t>
            </a:r>
            <a:r>
              <a:rPr lang="fr-FR" spc="-10" dirty="0">
                <a:latin typeface="Calibri"/>
                <a:cs typeface="Calibri"/>
              </a:rPr>
              <a:t>propriété, </a:t>
            </a:r>
            <a:r>
              <a:rPr lang="fr-FR" spc="-5" dirty="0">
                <a:latin typeface="Calibri"/>
                <a:cs typeface="Calibri"/>
              </a:rPr>
              <a:t>nouvelles </a:t>
            </a:r>
            <a:r>
              <a:rPr lang="fr-FR" spc="-10" dirty="0">
                <a:latin typeface="Calibri"/>
                <a:cs typeface="Calibri"/>
              </a:rPr>
              <a:t>formes </a:t>
            </a:r>
            <a:r>
              <a:rPr lang="fr-FR" spc="-20" dirty="0">
                <a:latin typeface="Calibri"/>
                <a:cs typeface="Calibri"/>
              </a:rPr>
              <a:t>d’accès </a:t>
            </a:r>
            <a:r>
              <a:rPr lang="fr-FR" spc="-5" dirty="0">
                <a:latin typeface="Calibri"/>
                <a:cs typeface="Calibri"/>
              </a:rPr>
              <a:t>au logement </a:t>
            </a:r>
            <a:r>
              <a:rPr lang="fr-FR" spc="-10" dirty="0">
                <a:latin typeface="Calibri"/>
                <a:cs typeface="Calibri"/>
              </a:rPr>
              <a:t>instaurées </a:t>
            </a:r>
            <a:r>
              <a:rPr lang="fr-FR" spc="-5" dirty="0">
                <a:latin typeface="Calibri"/>
                <a:cs typeface="Calibri"/>
              </a:rPr>
              <a:t>par </a:t>
            </a:r>
            <a:r>
              <a:rPr lang="fr-FR" dirty="0">
                <a:latin typeface="Calibri"/>
                <a:cs typeface="Calibri"/>
              </a:rPr>
              <a:t>la </a:t>
            </a:r>
            <a:r>
              <a:rPr lang="fr-FR" spc="-5" dirty="0">
                <a:latin typeface="Calibri"/>
                <a:cs typeface="Calibri"/>
              </a:rPr>
              <a:t>loi </a:t>
            </a:r>
            <a:r>
              <a:rPr lang="fr-FR" spc="-15" dirty="0">
                <a:latin typeface="Calibri"/>
                <a:cs typeface="Calibri"/>
              </a:rPr>
              <a:t>ALUR </a:t>
            </a:r>
            <a:r>
              <a:rPr lang="fr-FR" spc="-10" dirty="0">
                <a:latin typeface="Calibri"/>
                <a:cs typeface="Calibri"/>
              </a:rPr>
              <a:t>(Société  </a:t>
            </a:r>
            <a:r>
              <a:rPr lang="fr-FR" spc="-20" dirty="0">
                <a:latin typeface="Calibri"/>
                <a:cs typeface="Calibri"/>
              </a:rPr>
              <a:t>d’autopromotion </a:t>
            </a:r>
            <a:r>
              <a:rPr lang="fr-FR" spc="-10" dirty="0">
                <a:latin typeface="Calibri"/>
                <a:cs typeface="Calibri"/>
              </a:rPr>
              <a:t>et coopératives</a:t>
            </a:r>
            <a:r>
              <a:rPr lang="fr-FR" spc="-5" dirty="0">
                <a:latin typeface="Calibri"/>
                <a:cs typeface="Calibri"/>
              </a:rPr>
              <a:t> d’habitant) ?</a:t>
            </a:r>
            <a:endParaRPr lang="fr-FR" dirty="0">
              <a:latin typeface="Calibri"/>
              <a:cs typeface="Calibri"/>
            </a:endParaRPr>
          </a:p>
          <a:p>
            <a:pPr marL="355600" marR="189230" indent="-342900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lang="fr-FR" b="1" spc="-25" dirty="0">
                <a:latin typeface="Calibri"/>
                <a:cs typeface="Calibri"/>
              </a:rPr>
              <a:t>L’habitat </a:t>
            </a:r>
            <a:r>
              <a:rPr lang="fr-FR" b="1" spc="-5" dirty="0">
                <a:latin typeface="Calibri"/>
                <a:cs typeface="Calibri"/>
              </a:rPr>
              <a:t>participatif </a:t>
            </a:r>
            <a:r>
              <a:rPr lang="fr-FR" b="1" dirty="0">
                <a:latin typeface="Calibri"/>
                <a:cs typeface="Calibri"/>
              </a:rPr>
              <a:t>permet-il de </a:t>
            </a:r>
            <a:r>
              <a:rPr lang="fr-FR" b="1" spc="-15" dirty="0">
                <a:latin typeface="Calibri"/>
                <a:cs typeface="Calibri"/>
              </a:rPr>
              <a:t>renforcer </a:t>
            </a:r>
            <a:r>
              <a:rPr lang="fr-FR" b="1" spc="-5" dirty="0">
                <a:latin typeface="Calibri"/>
                <a:cs typeface="Calibri"/>
              </a:rPr>
              <a:t>durablement </a:t>
            </a:r>
            <a:r>
              <a:rPr lang="fr-FR" b="1" spc="-20" dirty="0">
                <a:latin typeface="Calibri"/>
                <a:cs typeface="Calibri"/>
              </a:rPr>
              <a:t>l’attractivité  </a:t>
            </a:r>
            <a:r>
              <a:rPr lang="fr-FR" b="1" dirty="0">
                <a:latin typeface="Calibri"/>
                <a:cs typeface="Calibri"/>
              </a:rPr>
              <a:t>des </a:t>
            </a:r>
            <a:r>
              <a:rPr lang="fr-FR" b="1" spc="-5" dirty="0">
                <a:latin typeface="Calibri"/>
                <a:cs typeface="Calibri"/>
              </a:rPr>
              <a:t>quartiers </a:t>
            </a:r>
            <a:r>
              <a:rPr lang="fr-FR" dirty="0">
                <a:latin typeface="Calibri"/>
                <a:cs typeface="Calibri"/>
              </a:rPr>
              <a:t>par une </a:t>
            </a:r>
            <a:r>
              <a:rPr lang="fr-FR" spc="-15" dirty="0">
                <a:latin typeface="Calibri"/>
                <a:cs typeface="Calibri"/>
              </a:rPr>
              <a:t>offre </a:t>
            </a:r>
            <a:r>
              <a:rPr lang="fr-FR" spc="-10" dirty="0">
                <a:latin typeface="Calibri"/>
                <a:cs typeface="Calibri"/>
              </a:rPr>
              <a:t>d’habitat </a:t>
            </a:r>
            <a:r>
              <a:rPr lang="fr-FR" spc="-5" dirty="0">
                <a:latin typeface="Calibri"/>
                <a:cs typeface="Calibri"/>
              </a:rPr>
              <a:t>nouvelle </a:t>
            </a:r>
            <a:r>
              <a:rPr lang="fr-FR" spc="-15" dirty="0">
                <a:latin typeface="Calibri"/>
                <a:cs typeface="Calibri"/>
              </a:rPr>
              <a:t>intégrant </a:t>
            </a:r>
            <a:r>
              <a:rPr lang="fr-FR" spc="-10" dirty="0">
                <a:latin typeface="Calibri"/>
                <a:cs typeface="Calibri"/>
              </a:rPr>
              <a:t>coopération et solidarité </a:t>
            </a:r>
            <a:r>
              <a:rPr lang="fr-FR" spc="-5" dirty="0">
                <a:latin typeface="Calibri"/>
                <a:cs typeface="Calibri"/>
              </a:rPr>
              <a:t>de </a:t>
            </a:r>
            <a:r>
              <a:rPr lang="fr-FR" spc="-15" dirty="0">
                <a:latin typeface="Calibri"/>
                <a:cs typeface="Calibri"/>
              </a:rPr>
              <a:t>proximité, </a:t>
            </a:r>
            <a:r>
              <a:rPr lang="fr-FR" spc="-5" dirty="0">
                <a:latin typeface="Calibri"/>
                <a:cs typeface="Calibri"/>
              </a:rPr>
              <a:t>en y </a:t>
            </a:r>
            <a:r>
              <a:rPr lang="fr-FR" spc="-10" dirty="0">
                <a:latin typeface="Calibri"/>
                <a:cs typeface="Calibri"/>
              </a:rPr>
              <a:t>développant </a:t>
            </a:r>
            <a:r>
              <a:rPr lang="fr-FR" spc="-5" dirty="0">
                <a:latin typeface="Calibri"/>
                <a:cs typeface="Calibri"/>
              </a:rPr>
              <a:t>des initiatives solidaires porteuses de cohésion  sociale ?</a:t>
            </a:r>
            <a:endParaRPr lang="fr-FR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0825" y="1330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504D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250825" y="19526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50825" y="34909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CC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250825" y="51212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5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250825" y="59277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50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50825" y="31051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215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250825" y="46418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4F81BC">
              <a:alpha val="7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250825" y="893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5803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250825" y="21939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50825" y="550703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250825" y="2409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C0C0">
              <a:alpha val="6195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250825" y="17653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3366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250825" y="2843148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0000">
              <a:alpha val="6117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50825" y="37068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250825" y="4427473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784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250825" y="40290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333333">
              <a:alpha val="7294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250825" y="42100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66699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250825" y="72872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CCFF">
              <a:alpha val="3411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250825" y="1584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250825" y="11637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250825" y="623728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3686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xmlns="" id="{08577323-34EB-F744-A61E-AE5E7737CB6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67213"/>
            <a:ext cx="15875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5838" y="1515999"/>
            <a:ext cx="5544820" cy="0"/>
          </a:xfrm>
          <a:custGeom>
            <a:avLst/>
            <a:gdLst/>
            <a:ahLst/>
            <a:cxnLst/>
            <a:rect l="l" t="t" r="r" b="b"/>
            <a:pathLst>
              <a:path w="5544820">
                <a:moveTo>
                  <a:pt x="0" y="0"/>
                </a:moveTo>
                <a:lnTo>
                  <a:pt x="5544693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19400" y="955000"/>
            <a:ext cx="582168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fr-FR" sz="2000" spc="-5" dirty="0"/>
              <a:t>Retours d’expérience : premiers constats</a:t>
            </a:r>
            <a:endParaRPr sz="2000" spc="-5" dirty="0"/>
          </a:p>
        </p:txBody>
      </p:sp>
      <p:sp>
        <p:nvSpPr>
          <p:cNvPr id="4" name="object 4"/>
          <p:cNvSpPr/>
          <p:nvPr/>
        </p:nvSpPr>
        <p:spPr>
          <a:xfrm>
            <a:off x="250825" y="1330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504D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250825" y="19526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250825" y="34909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CC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50825" y="51212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5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250825" y="59277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50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250825" y="31051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215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50825" y="46418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4F81BC">
              <a:alpha val="7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250825" y="893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5803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250825" y="21939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250825" y="550703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50825" y="2409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C0C0">
              <a:alpha val="6195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250825" y="17653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3366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250825" y="2843148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0000">
              <a:alpha val="6117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250825" y="37068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50825" y="4427473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784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250825" y="40290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333333">
              <a:alpha val="7294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250825" y="42100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66699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250825" y="72872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CCFF">
              <a:alpha val="3411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250825" y="1584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250825" y="11637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250825" y="623728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3686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 txBox="1"/>
          <p:nvPr/>
        </p:nvSpPr>
        <p:spPr>
          <a:xfrm>
            <a:off x="914400" y="1789556"/>
            <a:ext cx="7906258" cy="48596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3380" marR="156210" indent="-3606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pc="-10" dirty="0">
                <a:latin typeface="Calibri"/>
                <a:cs typeface="Calibri"/>
              </a:rPr>
              <a:t>Trois initiatives citoyennes, trois initiatives publiques</a:t>
            </a:r>
          </a:p>
          <a:p>
            <a:pPr marL="373380" marR="156210" indent="-3606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pc="-10" dirty="0">
                <a:latin typeface="Calibri"/>
                <a:cs typeface="Calibri"/>
              </a:rPr>
              <a:t>Durée des d’incubation des projets citoyens + de 5 ans </a:t>
            </a:r>
          </a:p>
          <a:p>
            <a:pPr marL="373380" marR="156210" indent="-3606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pc="-10" dirty="0">
                <a:latin typeface="Calibri"/>
                <a:cs typeface="Calibri"/>
              </a:rPr>
              <a:t>Des parcours résidentiels positifs pour les habitants des quartiers</a:t>
            </a:r>
          </a:p>
          <a:p>
            <a:pPr marL="373380" marR="156210" indent="-3606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pc="-10" dirty="0">
                <a:latin typeface="Calibri"/>
                <a:cs typeface="Calibri"/>
              </a:rPr>
              <a:t>Un apport </a:t>
            </a:r>
            <a:r>
              <a:rPr lang="fr-FR" spc="-5" dirty="0">
                <a:latin typeface="Calibri"/>
                <a:cs typeface="Calibri"/>
              </a:rPr>
              <a:t>de </a:t>
            </a:r>
            <a:r>
              <a:rPr lang="fr-FR" spc="-15" dirty="0">
                <a:latin typeface="Calibri"/>
                <a:cs typeface="Calibri"/>
              </a:rPr>
              <a:t>mixité sociale </a:t>
            </a:r>
            <a:r>
              <a:rPr lang="fr-FR" spc="-5" dirty="0">
                <a:latin typeface="Calibri"/>
                <a:cs typeface="Calibri"/>
              </a:rPr>
              <a:t>dans les </a:t>
            </a:r>
            <a:r>
              <a:rPr lang="fr-FR" spc="-10" dirty="0">
                <a:latin typeface="Calibri"/>
                <a:cs typeface="Calibri"/>
              </a:rPr>
              <a:t>quartiers et </a:t>
            </a:r>
            <a:r>
              <a:rPr lang="fr-FR" spc="-5" dirty="0">
                <a:latin typeface="Calibri"/>
                <a:cs typeface="Calibri"/>
              </a:rPr>
              <a:t>au sein des opérations  </a:t>
            </a:r>
            <a:endParaRPr lang="fr-FR" spc="-15" dirty="0">
              <a:latin typeface="Calibri"/>
              <a:cs typeface="Calibri"/>
            </a:endParaRPr>
          </a:p>
          <a:p>
            <a:pPr marL="373380" marR="156210" indent="-360680">
              <a:spcBef>
                <a:spcPts val="6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pc="-10" dirty="0">
                <a:cs typeface="Calibri"/>
              </a:rPr>
              <a:t>Le développement du pouvoir d’agir des habitants favorise leurs capacité d’initiative au delà du seul projet</a:t>
            </a:r>
            <a:endParaRPr lang="fr-FR" dirty="0">
              <a:latin typeface="Times New Roman"/>
              <a:cs typeface="Times New Roman"/>
            </a:endParaRPr>
          </a:p>
          <a:p>
            <a:pPr marL="373380" indent="-3606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pc="-15" dirty="0">
                <a:latin typeface="Calibri"/>
                <a:cs typeface="Calibri"/>
              </a:rPr>
              <a:t>La construction d’</a:t>
            </a:r>
            <a:r>
              <a:rPr lang="fr-FR" spc="-5" dirty="0">
                <a:latin typeface="Calibri"/>
                <a:cs typeface="Calibri"/>
              </a:rPr>
              <a:t>une </a:t>
            </a:r>
            <a:r>
              <a:rPr lang="fr-FR" spc="-10" dirty="0">
                <a:latin typeface="Calibri"/>
                <a:cs typeface="Calibri"/>
              </a:rPr>
              <a:t>image positive </a:t>
            </a:r>
            <a:r>
              <a:rPr lang="fr-FR" spc="-5" dirty="0">
                <a:latin typeface="Calibri"/>
                <a:cs typeface="Calibri"/>
              </a:rPr>
              <a:t>pour le quartier </a:t>
            </a:r>
            <a:r>
              <a:rPr lang="fr-FR" spc="-10" dirty="0">
                <a:latin typeface="Calibri"/>
                <a:cs typeface="Calibri"/>
              </a:rPr>
              <a:t>porteuse d’</a:t>
            </a:r>
            <a:r>
              <a:rPr lang="fr-FR" spc="-15" dirty="0">
                <a:latin typeface="Calibri"/>
                <a:cs typeface="Calibri"/>
              </a:rPr>
              <a:t>effets</a:t>
            </a:r>
            <a:r>
              <a:rPr lang="fr-FR" spc="5" dirty="0">
                <a:latin typeface="Calibri"/>
                <a:cs typeface="Calibri"/>
              </a:rPr>
              <a:t> </a:t>
            </a:r>
            <a:r>
              <a:rPr lang="fr-FR" spc="-25" dirty="0">
                <a:latin typeface="Calibri"/>
                <a:cs typeface="Calibri"/>
              </a:rPr>
              <a:t>d’entrainement</a:t>
            </a:r>
            <a:endParaRPr lang="fr-FR" dirty="0">
              <a:latin typeface="Times New Roman"/>
              <a:cs typeface="Times New Roman"/>
            </a:endParaRPr>
          </a:p>
          <a:p>
            <a:pPr marL="373380" marR="1075690" indent="-3606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pc="-10" dirty="0">
                <a:latin typeface="Calibri"/>
                <a:cs typeface="Calibri"/>
              </a:rPr>
              <a:t>Amélioration de </a:t>
            </a:r>
            <a:r>
              <a:rPr lang="fr-FR" spc="-5" dirty="0">
                <a:latin typeface="Calibri"/>
                <a:cs typeface="Calibri"/>
              </a:rPr>
              <a:t>la </a:t>
            </a:r>
            <a:r>
              <a:rPr lang="fr-FR" spc="-10" dirty="0">
                <a:latin typeface="Calibri"/>
                <a:cs typeface="Calibri"/>
              </a:rPr>
              <a:t>qualité </a:t>
            </a:r>
            <a:r>
              <a:rPr lang="fr-FR" spc="-15" dirty="0">
                <a:latin typeface="Calibri"/>
                <a:cs typeface="Calibri"/>
              </a:rPr>
              <a:t>constructive </a:t>
            </a:r>
            <a:r>
              <a:rPr lang="fr-FR" spc="-10" dirty="0">
                <a:latin typeface="Calibri"/>
                <a:cs typeface="Calibri"/>
              </a:rPr>
              <a:t>et… </a:t>
            </a:r>
            <a:r>
              <a:rPr lang="fr-FR" spc="-25" dirty="0">
                <a:latin typeface="Calibri"/>
                <a:cs typeface="Calibri"/>
              </a:rPr>
              <a:t>l’efficacité </a:t>
            </a:r>
            <a:r>
              <a:rPr lang="fr-FR" spc="-10" dirty="0">
                <a:latin typeface="Calibri"/>
                <a:cs typeface="Calibri"/>
              </a:rPr>
              <a:t>économique </a:t>
            </a:r>
            <a:r>
              <a:rPr lang="fr-FR" spc="-5" dirty="0">
                <a:latin typeface="Calibri"/>
                <a:cs typeface="Calibri"/>
              </a:rPr>
              <a:t>en</a:t>
            </a:r>
            <a:r>
              <a:rPr lang="fr-FR" spc="15" dirty="0">
                <a:latin typeface="Calibri"/>
                <a:cs typeface="Calibri"/>
              </a:rPr>
              <a:t> </a:t>
            </a:r>
            <a:r>
              <a:rPr lang="fr-FR" spc="-10" dirty="0">
                <a:latin typeface="Calibri"/>
                <a:cs typeface="Calibri"/>
              </a:rPr>
              <a:t>autopromotion</a:t>
            </a:r>
            <a:endParaRPr lang="fr-FR" dirty="0">
              <a:latin typeface="Times New Roman"/>
              <a:cs typeface="Times New Roman"/>
            </a:endParaRPr>
          </a:p>
          <a:p>
            <a:pPr marL="373380" indent="-3606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pc="-10" dirty="0">
                <a:latin typeface="Calibri"/>
                <a:cs typeface="Calibri"/>
              </a:rPr>
              <a:t>Un apport de </a:t>
            </a:r>
            <a:r>
              <a:rPr lang="fr-FR" spc="-5" dirty="0">
                <a:latin typeface="Calibri"/>
                <a:cs typeface="Calibri"/>
              </a:rPr>
              <a:t>sens et </a:t>
            </a:r>
            <a:r>
              <a:rPr lang="fr-FR" spc="-15" dirty="0">
                <a:latin typeface="Calibri"/>
                <a:cs typeface="Calibri"/>
              </a:rPr>
              <a:t>une évolution </a:t>
            </a:r>
            <a:r>
              <a:rPr lang="fr-FR" spc="-5" dirty="0">
                <a:latin typeface="Calibri"/>
                <a:cs typeface="Calibri"/>
              </a:rPr>
              <a:t>des </a:t>
            </a:r>
            <a:r>
              <a:rPr lang="fr-FR" spc="-15" dirty="0">
                <a:latin typeface="Calibri"/>
                <a:cs typeface="Calibri"/>
              </a:rPr>
              <a:t>pratiques</a:t>
            </a:r>
            <a:r>
              <a:rPr lang="fr-FR" spc="150" dirty="0">
                <a:latin typeface="Calibri"/>
                <a:cs typeface="Calibri"/>
              </a:rPr>
              <a:t> </a:t>
            </a:r>
            <a:r>
              <a:rPr lang="fr-FR" spc="-5" dirty="0">
                <a:latin typeface="Calibri"/>
                <a:cs typeface="Calibri"/>
              </a:rPr>
              <a:t>de ceux qui </a:t>
            </a:r>
            <a:r>
              <a:rPr lang="fr-FR" spc="-25" dirty="0">
                <a:latin typeface="Calibri"/>
                <a:cs typeface="Calibri"/>
              </a:rPr>
              <a:t>font </a:t>
            </a:r>
            <a:r>
              <a:rPr lang="fr-FR" spc="-5" dirty="0">
                <a:latin typeface="Calibri"/>
                <a:cs typeface="Calibri"/>
              </a:rPr>
              <a:t>la</a:t>
            </a:r>
            <a:r>
              <a:rPr lang="fr-FR" spc="65" dirty="0">
                <a:latin typeface="Calibri"/>
                <a:cs typeface="Calibri"/>
              </a:rPr>
              <a:t> </a:t>
            </a:r>
            <a:r>
              <a:rPr lang="fr-FR" spc="-10" dirty="0">
                <a:latin typeface="Calibri"/>
                <a:cs typeface="Calibri"/>
              </a:rPr>
              <a:t>ville</a:t>
            </a:r>
          </a:p>
          <a:p>
            <a:pPr marL="373380" indent="-360680">
              <a:spcBef>
                <a:spcPts val="6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pc="-20" dirty="0">
                <a:cs typeface="Calibri"/>
              </a:rPr>
              <a:t>Des effets significatifs déjà constatés sur </a:t>
            </a:r>
            <a:r>
              <a:rPr lang="fr-FR" spc="-5" dirty="0">
                <a:cs typeface="Calibri"/>
              </a:rPr>
              <a:t>le </a:t>
            </a:r>
            <a:r>
              <a:rPr lang="fr-FR" spc="-10" dirty="0">
                <a:cs typeface="Calibri"/>
              </a:rPr>
              <a:t>vivre </a:t>
            </a:r>
            <a:r>
              <a:rPr lang="fr-FR" spc="-5" dirty="0">
                <a:cs typeface="Calibri"/>
              </a:rPr>
              <a:t>ensemble à </a:t>
            </a:r>
            <a:r>
              <a:rPr lang="fr-FR" spc="-25" dirty="0">
                <a:cs typeface="Calibri"/>
              </a:rPr>
              <a:t>l’échelle </a:t>
            </a:r>
            <a:r>
              <a:rPr lang="fr-FR" spc="-5" dirty="0">
                <a:cs typeface="Calibri"/>
              </a:rPr>
              <a:t>de l’immeuble </a:t>
            </a:r>
            <a:r>
              <a:rPr lang="fr-FR" spc="-10" dirty="0">
                <a:cs typeface="Calibri"/>
              </a:rPr>
              <a:t>et </a:t>
            </a:r>
            <a:r>
              <a:rPr lang="fr-FR" spc="-5" dirty="0">
                <a:cs typeface="Calibri"/>
              </a:rPr>
              <a:t>à </a:t>
            </a:r>
            <a:r>
              <a:rPr lang="fr-FR" spc="-25" dirty="0">
                <a:cs typeface="Calibri"/>
              </a:rPr>
              <a:t>l’échelle </a:t>
            </a:r>
            <a:r>
              <a:rPr lang="fr-FR" spc="-5" dirty="0">
                <a:cs typeface="Calibri"/>
              </a:rPr>
              <a:t>du</a:t>
            </a:r>
            <a:r>
              <a:rPr lang="fr-FR" dirty="0">
                <a:cs typeface="Calibri"/>
              </a:rPr>
              <a:t> </a:t>
            </a:r>
            <a:r>
              <a:rPr lang="fr-FR" spc="-10" dirty="0">
                <a:cs typeface="Calibri"/>
              </a:rPr>
              <a:t>quartier</a:t>
            </a:r>
          </a:p>
          <a:p>
            <a:pPr marL="373380" indent="-360680">
              <a:spcBef>
                <a:spcPts val="600"/>
              </a:spcBef>
              <a:buFont typeface="Arial"/>
              <a:buChar char="•"/>
              <a:tabLst>
                <a:tab pos="373380" algn="l"/>
                <a:tab pos="374015" algn="l"/>
              </a:tabLst>
            </a:pPr>
            <a:r>
              <a:rPr lang="fr-FR" spc="-20" dirty="0">
                <a:cs typeface="Calibri"/>
              </a:rPr>
              <a:t>Toutefois des effets sur le long terme </a:t>
            </a:r>
            <a:r>
              <a:rPr lang="fr-FR" spc="-10" dirty="0">
                <a:cs typeface="Calibri"/>
              </a:rPr>
              <a:t>sur les quartiers encore difficiles à quantifier au regard de la jeunesse des projets (seulement trois projets livrés)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xmlns="" id="{C15B4943-7AE1-6842-871E-B67CA79F594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67213"/>
            <a:ext cx="15875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5838" y="1515999"/>
            <a:ext cx="5544820" cy="0"/>
          </a:xfrm>
          <a:custGeom>
            <a:avLst/>
            <a:gdLst/>
            <a:ahLst/>
            <a:cxnLst/>
            <a:rect l="l" t="t" r="r" b="b"/>
            <a:pathLst>
              <a:path w="5544820">
                <a:moveTo>
                  <a:pt x="0" y="0"/>
                </a:moveTo>
                <a:lnTo>
                  <a:pt x="5544693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09800" y="959037"/>
            <a:ext cx="643763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5"/>
              </a:spcBef>
            </a:pPr>
            <a:r>
              <a:rPr lang="fr-FR" sz="2000" spc="-15" dirty="0"/>
              <a:t>Retours d’expériences : du point de vus des habitants</a:t>
            </a:r>
            <a:endParaRPr sz="2000" spc="-15" dirty="0"/>
          </a:p>
        </p:txBody>
      </p:sp>
      <p:sp>
        <p:nvSpPr>
          <p:cNvPr id="4" name="object 4"/>
          <p:cNvSpPr/>
          <p:nvPr/>
        </p:nvSpPr>
        <p:spPr>
          <a:xfrm>
            <a:off x="250825" y="1330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504D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250825" y="19526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250825" y="34909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CC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50825" y="51212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5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250825" y="59277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50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250825" y="31051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215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50825" y="46418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4F81BC">
              <a:alpha val="7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250825" y="893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5803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250825" y="21939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250825" y="550703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50825" y="2409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C0C0">
              <a:alpha val="6195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250825" y="17653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3366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250825" y="2843148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0000">
              <a:alpha val="6117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250825" y="37068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50825" y="4427473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784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250825" y="40290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333333">
              <a:alpha val="7294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250825" y="42100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66699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250825" y="72872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CCFF">
              <a:alpha val="3411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250825" y="1584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250825" y="11637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250825" y="623728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3686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 txBox="1"/>
          <p:nvPr/>
        </p:nvSpPr>
        <p:spPr>
          <a:xfrm>
            <a:off x="912902" y="1875921"/>
            <a:ext cx="7907756" cy="430630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60000" indent="-3594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5" dirty="0">
                <a:latin typeface="Calibri"/>
                <a:cs typeface="Calibri"/>
              </a:rPr>
              <a:t>Construire un positionnement de qualité </a:t>
            </a:r>
            <a:r>
              <a:rPr lang="fr-FR" b="1" spc="-15" dirty="0">
                <a:latin typeface="Calibri"/>
                <a:cs typeface="Calibri"/>
              </a:rPr>
              <a:t>avec </a:t>
            </a:r>
            <a:r>
              <a:rPr lang="fr-FR" b="1" dirty="0">
                <a:latin typeface="Calibri"/>
                <a:cs typeface="Calibri"/>
              </a:rPr>
              <a:t>les </a:t>
            </a:r>
            <a:r>
              <a:rPr lang="fr-FR" b="1" spc="-5" dirty="0">
                <a:latin typeface="Calibri"/>
                <a:cs typeface="Calibri"/>
              </a:rPr>
              <a:t>autres</a:t>
            </a:r>
            <a:r>
              <a:rPr lang="fr-FR" b="1" spc="-85" dirty="0">
                <a:latin typeface="Calibri"/>
                <a:cs typeface="Calibri"/>
              </a:rPr>
              <a:t> </a:t>
            </a:r>
            <a:r>
              <a:rPr lang="fr-FR" b="1" spc="-10" dirty="0">
                <a:latin typeface="Calibri"/>
                <a:cs typeface="Calibri"/>
              </a:rPr>
              <a:t>partenaires</a:t>
            </a:r>
            <a:r>
              <a:rPr lang="fr-FR" spc="-10" dirty="0">
                <a:latin typeface="Calibri"/>
                <a:cs typeface="Calibri"/>
              </a:rPr>
              <a:t> </a:t>
            </a:r>
            <a:r>
              <a:rPr lang="fr-FR" b="1" dirty="0">
                <a:latin typeface="Calibri"/>
                <a:cs typeface="Calibri"/>
              </a:rPr>
              <a:t>du </a:t>
            </a:r>
            <a:r>
              <a:rPr lang="fr-FR" b="1" spc="-5" dirty="0">
                <a:latin typeface="Calibri"/>
                <a:cs typeface="Calibri"/>
              </a:rPr>
              <a:t>projet, </a:t>
            </a:r>
            <a:r>
              <a:rPr lang="fr-FR" spc="-10" dirty="0">
                <a:latin typeface="Calibri"/>
                <a:cs typeface="Calibri"/>
              </a:rPr>
              <a:t>et notamment </a:t>
            </a:r>
            <a:r>
              <a:rPr lang="fr-FR" spc="-20" dirty="0">
                <a:latin typeface="Calibri"/>
                <a:cs typeface="Calibri"/>
              </a:rPr>
              <a:t>l’organisme </a:t>
            </a:r>
            <a:r>
              <a:rPr lang="fr-FR" dirty="0">
                <a:latin typeface="Calibri"/>
                <a:cs typeface="Calibri"/>
              </a:rPr>
              <a:t>HLM </a:t>
            </a:r>
            <a:r>
              <a:rPr lang="fr-FR" spc="-5" dirty="0">
                <a:latin typeface="Calibri"/>
                <a:cs typeface="Calibri"/>
              </a:rPr>
              <a:t>s’il </a:t>
            </a:r>
            <a:r>
              <a:rPr lang="fr-FR" spc="-10" dirty="0">
                <a:latin typeface="Calibri"/>
                <a:cs typeface="Calibri"/>
              </a:rPr>
              <a:t>intègre </a:t>
            </a:r>
            <a:r>
              <a:rPr lang="fr-FR" dirty="0">
                <a:latin typeface="Calibri"/>
                <a:cs typeface="Calibri"/>
              </a:rPr>
              <a:t>à</a:t>
            </a:r>
            <a:r>
              <a:rPr lang="fr-FR" spc="-5" dirty="0">
                <a:latin typeface="Calibri"/>
                <a:cs typeface="Calibri"/>
              </a:rPr>
              <a:t> </a:t>
            </a:r>
            <a:r>
              <a:rPr lang="fr-FR" spc="-20" dirty="0">
                <a:latin typeface="Calibri"/>
                <a:cs typeface="Calibri"/>
              </a:rPr>
              <a:t>l’opération</a:t>
            </a:r>
            <a:endParaRPr lang="fr-FR" dirty="0">
              <a:latin typeface="Calibri"/>
              <a:cs typeface="Calibri"/>
            </a:endParaRPr>
          </a:p>
          <a:p>
            <a:pPr marL="360000" marR="768350" indent="-3594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dirty="0">
                <a:latin typeface="Calibri"/>
                <a:cs typeface="Calibri"/>
              </a:rPr>
              <a:t>Finir de se </a:t>
            </a:r>
            <a:r>
              <a:rPr lang="fr-FR" b="1" spc="-10" dirty="0">
                <a:latin typeface="Calibri"/>
                <a:cs typeface="Calibri"/>
              </a:rPr>
              <a:t>convaincre </a:t>
            </a:r>
            <a:r>
              <a:rPr lang="fr-FR" b="1" dirty="0">
                <a:latin typeface="Calibri"/>
                <a:cs typeface="Calibri"/>
              </a:rPr>
              <a:t>que </a:t>
            </a:r>
            <a:r>
              <a:rPr lang="fr-FR" b="1" spc="-20" dirty="0">
                <a:latin typeface="Calibri"/>
                <a:cs typeface="Calibri"/>
              </a:rPr>
              <a:t>l’ouverture </a:t>
            </a:r>
            <a:r>
              <a:rPr lang="fr-FR" b="1" dirty="0">
                <a:latin typeface="Calibri"/>
                <a:cs typeface="Calibri"/>
              </a:rPr>
              <a:t>à la </a:t>
            </a:r>
            <a:r>
              <a:rPr lang="fr-FR" b="1" spc="-5" dirty="0">
                <a:latin typeface="Calibri"/>
                <a:cs typeface="Calibri"/>
              </a:rPr>
              <a:t>mixité culturelle et sociale </a:t>
            </a:r>
            <a:r>
              <a:rPr lang="fr-FR" b="1" spc="-10" dirty="0">
                <a:latin typeface="Calibri"/>
                <a:cs typeface="Calibri"/>
              </a:rPr>
              <a:t>est </a:t>
            </a:r>
            <a:r>
              <a:rPr lang="fr-FR" b="1" dirty="0">
                <a:latin typeface="Calibri"/>
                <a:cs typeface="Calibri"/>
              </a:rPr>
              <a:t>possible </a:t>
            </a:r>
            <a:r>
              <a:rPr lang="fr-FR" b="1" spc="-10" dirty="0">
                <a:latin typeface="Calibri"/>
                <a:cs typeface="Calibri"/>
              </a:rPr>
              <a:t>et</a:t>
            </a:r>
            <a:r>
              <a:rPr lang="fr-FR" b="1" spc="-50" dirty="0">
                <a:latin typeface="Calibri"/>
                <a:cs typeface="Calibri"/>
              </a:rPr>
              <a:t> </a:t>
            </a:r>
            <a:r>
              <a:rPr lang="fr-FR" b="1" spc="-5" dirty="0">
                <a:latin typeface="Calibri"/>
                <a:cs typeface="Calibri"/>
              </a:rPr>
              <a:t>souhaitable</a:t>
            </a:r>
          </a:p>
          <a:p>
            <a:pPr marL="360000" marR="768350" indent="-3594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5" dirty="0">
                <a:latin typeface="Calibri"/>
                <a:cs typeface="Calibri"/>
              </a:rPr>
              <a:t>S’assurer de l’engagement participatif des futurs voisins lorsque le premier motif est l’accession à la propriété</a:t>
            </a:r>
            <a:endParaRPr lang="fr-FR" b="1" dirty="0">
              <a:latin typeface="Calibri"/>
              <a:cs typeface="Calibri"/>
            </a:endParaRPr>
          </a:p>
          <a:p>
            <a:pPr marL="360000" indent="-3594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5" dirty="0">
                <a:latin typeface="Calibri"/>
                <a:cs typeface="Calibri"/>
              </a:rPr>
              <a:t>Mettre en place des outils </a:t>
            </a:r>
            <a:r>
              <a:rPr lang="fr-FR" b="1" dirty="0">
                <a:latin typeface="Calibri"/>
                <a:cs typeface="Calibri"/>
              </a:rPr>
              <a:t>de </a:t>
            </a:r>
            <a:r>
              <a:rPr lang="fr-FR" b="1" spc="-10" dirty="0">
                <a:latin typeface="Calibri"/>
                <a:cs typeface="Calibri"/>
              </a:rPr>
              <a:t>gouvernance au sein du groupe </a:t>
            </a:r>
            <a:r>
              <a:rPr lang="fr-FR" spc="-5" dirty="0">
                <a:latin typeface="Calibri"/>
                <a:cs typeface="Calibri"/>
              </a:rPr>
              <a:t>(tenue des réunions, prise de décision</a:t>
            </a:r>
            <a:r>
              <a:rPr lang="fr-FR" spc="40" dirty="0">
                <a:latin typeface="Calibri"/>
                <a:cs typeface="Calibri"/>
              </a:rPr>
              <a:t> </a:t>
            </a:r>
            <a:r>
              <a:rPr lang="fr-FR" spc="-5" dirty="0">
                <a:latin typeface="Calibri"/>
                <a:cs typeface="Calibri"/>
              </a:rPr>
              <a:t>au</a:t>
            </a:r>
            <a:r>
              <a:rPr lang="fr-FR" dirty="0">
                <a:latin typeface="Calibri"/>
                <a:cs typeface="Calibri"/>
              </a:rPr>
              <a:t> </a:t>
            </a:r>
            <a:r>
              <a:rPr lang="fr-FR" spc="-10" dirty="0">
                <a:latin typeface="Calibri"/>
                <a:cs typeface="Calibri"/>
              </a:rPr>
              <a:t>consentement),</a:t>
            </a:r>
            <a:endParaRPr lang="fr-FR" dirty="0">
              <a:latin typeface="Calibri"/>
              <a:cs typeface="Calibri"/>
            </a:endParaRPr>
          </a:p>
          <a:p>
            <a:pPr marL="360000" marR="55244" indent="-3594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dirty="0">
                <a:latin typeface="Calibri"/>
                <a:cs typeface="Calibri"/>
              </a:rPr>
              <a:t>Anticiper les </a:t>
            </a:r>
            <a:r>
              <a:rPr lang="fr-FR" b="1" spc="-5" dirty="0">
                <a:latin typeface="Calibri"/>
                <a:cs typeface="Calibri"/>
              </a:rPr>
              <a:t>questions </a:t>
            </a:r>
            <a:r>
              <a:rPr lang="fr-FR" b="1" dirty="0">
                <a:latin typeface="Calibri"/>
                <a:cs typeface="Calibri"/>
              </a:rPr>
              <a:t>qui </a:t>
            </a:r>
            <a:r>
              <a:rPr lang="fr-FR" b="1" spc="-5" dirty="0">
                <a:latin typeface="Calibri"/>
                <a:cs typeface="Calibri"/>
              </a:rPr>
              <a:t>posent </a:t>
            </a:r>
            <a:r>
              <a:rPr lang="fr-FR" b="1" spc="-10" dirty="0">
                <a:latin typeface="Calibri"/>
                <a:cs typeface="Calibri"/>
              </a:rPr>
              <a:t>encore </a:t>
            </a:r>
            <a:r>
              <a:rPr lang="fr-FR" b="1" dirty="0">
                <a:latin typeface="Calibri"/>
                <a:cs typeface="Calibri"/>
              </a:rPr>
              <a:t>des </a:t>
            </a:r>
            <a:r>
              <a:rPr lang="fr-FR" b="1" spc="-5" dirty="0">
                <a:latin typeface="Calibri"/>
                <a:cs typeface="Calibri"/>
              </a:rPr>
              <a:t>difficultés dans la </a:t>
            </a:r>
            <a:r>
              <a:rPr lang="fr-FR" b="1" spc="-25" dirty="0">
                <a:latin typeface="Calibri"/>
                <a:cs typeface="Calibri"/>
              </a:rPr>
              <a:t>v</a:t>
            </a:r>
            <a:r>
              <a:rPr lang="fr-FR" b="1" spc="-25" dirty="0">
                <a:cs typeface="Calibri"/>
              </a:rPr>
              <a:t>ariété </a:t>
            </a:r>
            <a:r>
              <a:rPr lang="fr-FR" b="1" dirty="0">
                <a:cs typeface="Calibri"/>
              </a:rPr>
              <a:t>des </a:t>
            </a:r>
            <a:r>
              <a:rPr lang="fr-FR" b="1" spc="-10" dirty="0">
                <a:cs typeface="Calibri"/>
              </a:rPr>
              <a:t>montages </a:t>
            </a:r>
            <a:r>
              <a:rPr lang="fr-FR" b="1" spc="-5" dirty="0">
                <a:cs typeface="Calibri"/>
              </a:rPr>
              <a:t>juridiques et financiers </a:t>
            </a:r>
            <a:r>
              <a:rPr lang="fr-FR" b="1" dirty="0">
                <a:cs typeface="Calibri"/>
              </a:rPr>
              <a:t>possibles</a:t>
            </a:r>
            <a:r>
              <a:rPr lang="fr-FR" b="1" spc="-5" dirty="0">
                <a:latin typeface="Calibri"/>
                <a:cs typeface="Calibri"/>
              </a:rPr>
              <a:t> </a:t>
            </a:r>
            <a:r>
              <a:rPr lang="fr-FR" dirty="0">
                <a:latin typeface="Calibri"/>
                <a:cs typeface="Calibri"/>
              </a:rPr>
              <a:t>:  </a:t>
            </a:r>
            <a:r>
              <a:rPr lang="fr-FR" spc="-15" dirty="0">
                <a:latin typeface="Calibri"/>
                <a:cs typeface="Calibri"/>
              </a:rPr>
              <a:t>garantie </a:t>
            </a:r>
            <a:r>
              <a:rPr lang="fr-FR" spc="-5" dirty="0">
                <a:latin typeface="Calibri"/>
                <a:cs typeface="Calibri"/>
              </a:rPr>
              <a:t>des collectivités </a:t>
            </a:r>
            <a:r>
              <a:rPr lang="fr-FR" dirty="0">
                <a:latin typeface="Calibri"/>
                <a:cs typeface="Calibri"/>
              </a:rPr>
              <a:t>en </a:t>
            </a:r>
            <a:r>
              <a:rPr lang="fr-FR" spc="-5" dirty="0">
                <a:latin typeface="Calibri"/>
                <a:cs typeface="Calibri"/>
              </a:rPr>
              <a:t>Coop (Chamarel), </a:t>
            </a:r>
            <a:r>
              <a:rPr lang="fr-FR" spc="-10" dirty="0">
                <a:latin typeface="Calibri"/>
                <a:cs typeface="Calibri"/>
              </a:rPr>
              <a:t>difficulté </a:t>
            </a:r>
            <a:r>
              <a:rPr lang="fr-FR" spc="-15" dirty="0">
                <a:latin typeface="Calibri"/>
                <a:cs typeface="Calibri"/>
              </a:rPr>
              <a:t>d’accéder </a:t>
            </a:r>
            <a:r>
              <a:rPr lang="fr-FR" dirty="0">
                <a:latin typeface="Calibri"/>
                <a:cs typeface="Calibri"/>
              </a:rPr>
              <a:t>à de  </a:t>
            </a:r>
            <a:r>
              <a:rPr lang="fr-FR" spc="-15" dirty="0">
                <a:latin typeface="Calibri"/>
                <a:cs typeface="Calibri"/>
              </a:rPr>
              <a:t>l’accession </a:t>
            </a:r>
            <a:r>
              <a:rPr lang="fr-FR" dirty="0">
                <a:latin typeface="Calibri"/>
                <a:cs typeface="Calibri"/>
              </a:rPr>
              <a:t>ANRU en </a:t>
            </a:r>
            <a:r>
              <a:rPr lang="fr-FR" spc="-10" dirty="0">
                <a:latin typeface="Calibri"/>
                <a:cs typeface="Calibri"/>
              </a:rPr>
              <a:t>société </a:t>
            </a:r>
            <a:r>
              <a:rPr lang="fr-FR" spc="-15" dirty="0">
                <a:latin typeface="Calibri"/>
                <a:cs typeface="Calibri"/>
              </a:rPr>
              <a:t>d’attribution </a:t>
            </a:r>
            <a:r>
              <a:rPr lang="fr-FR" dirty="0">
                <a:latin typeface="Calibri"/>
                <a:cs typeface="Calibri"/>
              </a:rPr>
              <a:t>en </a:t>
            </a:r>
            <a:r>
              <a:rPr lang="fr-FR" spc="-5" dirty="0">
                <a:latin typeface="Calibri"/>
                <a:cs typeface="Calibri"/>
              </a:rPr>
              <a:t>jouissance </a:t>
            </a:r>
            <a:r>
              <a:rPr lang="fr-FR" spc="-10" dirty="0">
                <a:latin typeface="Calibri"/>
                <a:cs typeface="Calibri"/>
              </a:rPr>
              <a:t>(Crêt </a:t>
            </a:r>
            <a:r>
              <a:rPr lang="fr-FR" dirty="0">
                <a:latin typeface="Calibri"/>
                <a:cs typeface="Calibri"/>
              </a:rPr>
              <a:t>de </a:t>
            </a:r>
            <a:r>
              <a:rPr lang="fr-FR" spc="-10" dirty="0">
                <a:latin typeface="Calibri"/>
                <a:cs typeface="Calibri"/>
              </a:rPr>
              <a:t>Roc),  difficulté </a:t>
            </a:r>
            <a:r>
              <a:rPr lang="fr-FR" dirty="0">
                <a:latin typeface="Calibri"/>
                <a:cs typeface="Calibri"/>
              </a:rPr>
              <a:t>de </a:t>
            </a:r>
            <a:r>
              <a:rPr lang="fr-FR" spc="-15" dirty="0">
                <a:latin typeface="Calibri"/>
                <a:cs typeface="Calibri"/>
              </a:rPr>
              <a:t>faire </a:t>
            </a:r>
            <a:r>
              <a:rPr lang="fr-FR" dirty="0">
                <a:latin typeface="Calibri"/>
                <a:cs typeface="Calibri"/>
              </a:rPr>
              <a:t>du </a:t>
            </a:r>
            <a:r>
              <a:rPr lang="fr-FR" spc="-5" dirty="0">
                <a:latin typeface="Calibri"/>
                <a:cs typeface="Calibri"/>
              </a:rPr>
              <a:t>LLS </a:t>
            </a:r>
            <a:r>
              <a:rPr lang="fr-FR" dirty="0">
                <a:latin typeface="Calibri"/>
                <a:cs typeface="Calibri"/>
              </a:rPr>
              <a:t>en </a:t>
            </a:r>
            <a:r>
              <a:rPr lang="fr-FR" spc="-15" dirty="0">
                <a:latin typeface="Calibri"/>
                <a:cs typeface="Calibri"/>
              </a:rPr>
              <a:t>zone </a:t>
            </a:r>
            <a:r>
              <a:rPr lang="fr-FR" dirty="0">
                <a:latin typeface="Calibri"/>
                <a:cs typeface="Calibri"/>
              </a:rPr>
              <a:t>ANRU </a:t>
            </a:r>
            <a:r>
              <a:rPr lang="fr-FR" spc="-5" dirty="0">
                <a:latin typeface="Calibri"/>
                <a:cs typeface="Calibri"/>
              </a:rPr>
              <a:t>(Les</a:t>
            </a:r>
            <a:r>
              <a:rPr lang="fr-FR" spc="0" dirty="0">
                <a:latin typeface="Calibri"/>
                <a:cs typeface="Calibri"/>
              </a:rPr>
              <a:t> </a:t>
            </a:r>
            <a:r>
              <a:rPr lang="fr-FR" spc="-5" dirty="0">
                <a:latin typeface="Calibri"/>
                <a:cs typeface="Calibri"/>
              </a:rPr>
              <a:t>Habeilles),…</a:t>
            </a:r>
            <a:endParaRPr lang="fr-FR" dirty="0">
              <a:latin typeface="Calibri"/>
              <a:cs typeface="Calibri"/>
            </a:endParaRP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xmlns="" id="{33AB999F-31C5-4341-8F6D-CCAC87234DB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67213"/>
            <a:ext cx="1587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53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0" y="969732"/>
            <a:ext cx="682318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r">
              <a:spcBef>
                <a:spcPts val="105"/>
              </a:spcBef>
            </a:pPr>
            <a:r>
              <a:rPr lang="fr-FR" sz="2000" spc="-15" dirty="0"/>
              <a:t>Retours d’expérience du point de vue d</a:t>
            </a:r>
            <a:r>
              <a:rPr lang="fr-FR" sz="2000" dirty="0"/>
              <a:t>es </a:t>
            </a:r>
            <a:r>
              <a:rPr lang="fr-FR" sz="2000" spc="-15" dirty="0"/>
              <a:t>acteurs </a:t>
            </a:r>
            <a:r>
              <a:rPr lang="fr-FR" sz="2000" spc="-5" dirty="0"/>
              <a:t>de </a:t>
            </a:r>
            <a:r>
              <a:rPr lang="fr-FR" sz="2000" spc="-15" dirty="0"/>
              <a:t>la Ville</a:t>
            </a:r>
            <a:endParaRPr lang="fr-FR" sz="2000" dirty="0"/>
          </a:p>
        </p:txBody>
      </p:sp>
      <p:sp>
        <p:nvSpPr>
          <p:cNvPr id="3" name="object 3"/>
          <p:cNvSpPr/>
          <p:nvPr/>
        </p:nvSpPr>
        <p:spPr>
          <a:xfrm>
            <a:off x="250825" y="1330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504D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250825" y="19526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250825" y="34909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CC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250825" y="51212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5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50825" y="59277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50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250825" y="31051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215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250825" y="46418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4F81BC">
              <a:alpha val="7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50825" y="893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5803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250825" y="21939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250825" y="550703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250825" y="2409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C0C0">
              <a:alpha val="6195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50825" y="17653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3366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250825" y="2843148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0000">
              <a:alpha val="6117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250825" y="37068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250825" y="4427473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784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50825" y="40290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333333">
              <a:alpha val="7294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250825" y="42100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66699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250825" y="72872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CCFF">
              <a:alpha val="3411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250825" y="1584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250825" y="11637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250825" y="623728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3686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 txBox="1"/>
          <p:nvPr/>
        </p:nvSpPr>
        <p:spPr>
          <a:xfrm>
            <a:off x="1051024" y="1801009"/>
            <a:ext cx="7819390" cy="4637808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60000" marR="742950" indent="-359410"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5" dirty="0">
                <a:cs typeface="Calibri"/>
              </a:rPr>
              <a:t>Mieux cibler </a:t>
            </a:r>
            <a:r>
              <a:rPr lang="fr-FR" b="1" dirty="0">
                <a:cs typeface="Calibri"/>
              </a:rPr>
              <a:t>les </a:t>
            </a:r>
            <a:r>
              <a:rPr lang="fr-FR" b="1" spc="-5" dirty="0">
                <a:cs typeface="Calibri"/>
              </a:rPr>
              <a:t>habitants </a:t>
            </a:r>
            <a:r>
              <a:rPr lang="fr-FR" b="1" dirty="0">
                <a:cs typeface="Calibri"/>
              </a:rPr>
              <a:t>concernés (public cible) </a:t>
            </a:r>
          </a:p>
          <a:p>
            <a:pPr marL="829310" marR="742950" lvl="1" indent="-359410"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spc="-5" dirty="0">
                <a:cs typeface="Calibri"/>
              </a:rPr>
              <a:t>si démarche </a:t>
            </a:r>
            <a:r>
              <a:rPr lang="fr-FR" i="1" spc="-10" dirty="0">
                <a:cs typeface="Calibri"/>
              </a:rPr>
              <a:t>top-</a:t>
            </a:r>
            <a:r>
              <a:rPr lang="fr-FR" i="1" spc="-5" dirty="0">
                <a:cs typeface="Calibri"/>
              </a:rPr>
              <a:t>down</a:t>
            </a:r>
            <a:r>
              <a:rPr lang="fr-FR" spc="-5" dirty="0">
                <a:cs typeface="Calibri"/>
              </a:rPr>
              <a:t>, </a:t>
            </a:r>
            <a:r>
              <a:rPr lang="fr-FR" dirty="0">
                <a:cs typeface="Calibri"/>
              </a:rPr>
              <a:t>l’HP peut </a:t>
            </a:r>
            <a:r>
              <a:rPr lang="fr-FR" spc="-10" dirty="0">
                <a:cs typeface="Calibri"/>
              </a:rPr>
              <a:t>être </a:t>
            </a:r>
            <a:r>
              <a:rPr lang="fr-FR" spc="-5" dirty="0">
                <a:cs typeface="Calibri"/>
              </a:rPr>
              <a:t>vécue comme </a:t>
            </a:r>
            <a:r>
              <a:rPr lang="fr-FR" dirty="0">
                <a:cs typeface="Calibri"/>
              </a:rPr>
              <a:t>une  </a:t>
            </a:r>
            <a:r>
              <a:rPr lang="fr-FR" spc="-5" dirty="0">
                <a:cs typeface="Calibri"/>
              </a:rPr>
              <a:t>opportunité </a:t>
            </a:r>
            <a:r>
              <a:rPr lang="fr-FR" spc="-15" dirty="0">
                <a:cs typeface="Calibri"/>
              </a:rPr>
              <a:t>d’un </a:t>
            </a:r>
            <a:r>
              <a:rPr lang="fr-FR" spc="-5" dirty="0">
                <a:cs typeface="Calibri"/>
              </a:rPr>
              <a:t>meilleur logement </a:t>
            </a:r>
            <a:r>
              <a:rPr lang="fr-FR" dirty="0">
                <a:cs typeface="Calibri"/>
              </a:rPr>
              <a:t>par </a:t>
            </a:r>
            <a:r>
              <a:rPr lang="fr-FR" spc="-5" dirty="0">
                <a:cs typeface="Calibri"/>
              </a:rPr>
              <a:t>des </a:t>
            </a:r>
            <a:r>
              <a:rPr lang="fr-FR" dirty="0">
                <a:cs typeface="Calibri"/>
              </a:rPr>
              <a:t>classes </a:t>
            </a:r>
            <a:r>
              <a:rPr lang="fr-FR" spc="-5" dirty="0">
                <a:cs typeface="Calibri"/>
              </a:rPr>
              <a:t>populaires </a:t>
            </a:r>
            <a:r>
              <a:rPr lang="fr-FR" dirty="0">
                <a:cs typeface="Calibri"/>
              </a:rPr>
              <a:t>en  </a:t>
            </a:r>
            <a:r>
              <a:rPr lang="fr-FR" spc="-5" dirty="0">
                <a:cs typeface="Calibri"/>
              </a:rPr>
              <a:t>ascension sociale </a:t>
            </a:r>
            <a:r>
              <a:rPr lang="fr-FR" spc="-20" dirty="0">
                <a:cs typeface="Calibri"/>
              </a:rPr>
              <a:t>(Vitry, </a:t>
            </a:r>
            <a:r>
              <a:rPr lang="fr-FR" dirty="0">
                <a:cs typeface="Calibri"/>
              </a:rPr>
              <a:t>KB). </a:t>
            </a:r>
          </a:p>
          <a:p>
            <a:pPr marL="829310" marR="742950" lvl="1" indent="-359410"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spc="-5" dirty="0">
                <a:cs typeface="Calibri"/>
              </a:rPr>
              <a:t>Si </a:t>
            </a:r>
            <a:r>
              <a:rPr lang="fr-FR" i="1" spc="-10" dirty="0" err="1">
                <a:cs typeface="Calibri"/>
              </a:rPr>
              <a:t>bottom</a:t>
            </a:r>
            <a:r>
              <a:rPr lang="fr-FR" i="1" spc="-10" dirty="0">
                <a:cs typeface="Calibri"/>
              </a:rPr>
              <a:t>-</a:t>
            </a:r>
            <a:r>
              <a:rPr lang="fr-FR" i="1" dirty="0">
                <a:cs typeface="Calibri"/>
              </a:rPr>
              <a:t>up</a:t>
            </a:r>
            <a:r>
              <a:rPr lang="fr-FR" dirty="0">
                <a:cs typeface="Calibri"/>
              </a:rPr>
              <a:t>, </a:t>
            </a:r>
            <a:r>
              <a:rPr lang="fr-FR" spc="-5" dirty="0">
                <a:cs typeface="Calibri"/>
              </a:rPr>
              <a:t>mieux accueillir les</a:t>
            </a:r>
            <a:r>
              <a:rPr lang="fr-FR" spc="15" dirty="0">
                <a:cs typeface="Calibri"/>
              </a:rPr>
              <a:t> </a:t>
            </a:r>
            <a:r>
              <a:rPr lang="fr-FR" spc="-5" dirty="0">
                <a:cs typeface="Calibri"/>
              </a:rPr>
              <a:t>demandes.</a:t>
            </a:r>
          </a:p>
          <a:p>
            <a:pPr marL="372110" marR="742950" indent="-359410"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5" dirty="0">
                <a:cs typeface="Calibri"/>
              </a:rPr>
              <a:t>Anticiper les aspirations du public cible </a:t>
            </a:r>
            <a:r>
              <a:rPr lang="fr-FR" spc="-5" dirty="0">
                <a:cs typeface="Calibri"/>
              </a:rPr>
              <a:t>vis à vis de la localisation envisagée (Echec possible si </a:t>
            </a:r>
            <a:r>
              <a:rPr lang="fr-FR" spc="-10" dirty="0">
                <a:cs typeface="Calibri"/>
              </a:rPr>
              <a:t>terrain </a:t>
            </a:r>
            <a:r>
              <a:rPr lang="fr-FR" spc="-5" dirty="0">
                <a:cs typeface="Calibri"/>
              </a:rPr>
              <a:t>peu </a:t>
            </a:r>
            <a:r>
              <a:rPr lang="fr-FR" spc="-15" dirty="0">
                <a:cs typeface="Calibri"/>
              </a:rPr>
              <a:t>attractif).</a:t>
            </a:r>
          </a:p>
          <a:p>
            <a:pPr marL="372110" marR="742950" indent="-359410"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spc="-15" dirty="0">
                <a:cs typeface="Calibri"/>
              </a:rPr>
              <a:t>Valoriser la place des habitants dans le processus participatifs sans attendre d’eux qu’ils soient experts de tous les sujets.</a:t>
            </a:r>
            <a:endParaRPr lang="fr-FR" spc="-10" dirty="0">
              <a:cs typeface="Calibri"/>
            </a:endParaRPr>
          </a:p>
          <a:p>
            <a:pPr marL="372110" indent="-3594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10" dirty="0">
                <a:cs typeface="Calibri"/>
              </a:rPr>
              <a:t>Comprendre </a:t>
            </a:r>
            <a:r>
              <a:rPr lang="fr-FR" b="1" dirty="0">
                <a:cs typeface="Calibri"/>
              </a:rPr>
              <a:t>le </a:t>
            </a:r>
            <a:r>
              <a:rPr lang="fr-FR" b="1" spc="-15" dirty="0">
                <a:cs typeface="Calibri"/>
              </a:rPr>
              <a:t>système local </a:t>
            </a:r>
            <a:r>
              <a:rPr lang="fr-FR" b="1" spc="-20" dirty="0">
                <a:cs typeface="Calibri"/>
              </a:rPr>
              <a:t>d’acteurs </a:t>
            </a:r>
            <a:r>
              <a:rPr lang="fr-FR" b="1" spc="-10" dirty="0">
                <a:cs typeface="Calibri"/>
              </a:rPr>
              <a:t>et mettre en place </a:t>
            </a:r>
            <a:r>
              <a:rPr lang="fr-FR" b="1" dirty="0">
                <a:cs typeface="Calibri"/>
              </a:rPr>
              <a:t>les outils</a:t>
            </a:r>
            <a:r>
              <a:rPr lang="fr-FR" b="1" spc="-10" dirty="0">
                <a:cs typeface="Calibri"/>
              </a:rPr>
              <a:t> </a:t>
            </a:r>
            <a:r>
              <a:rPr lang="fr-FR" b="1" dirty="0">
                <a:cs typeface="Calibri"/>
              </a:rPr>
              <a:t>pour</a:t>
            </a:r>
            <a:r>
              <a:rPr lang="fr-FR" dirty="0">
                <a:cs typeface="Calibri"/>
              </a:rPr>
              <a:t> </a:t>
            </a:r>
            <a:r>
              <a:rPr lang="fr-FR" b="1" spc="-15" dirty="0">
                <a:cs typeface="Calibri"/>
              </a:rPr>
              <a:t>l’animer </a:t>
            </a:r>
            <a:r>
              <a:rPr lang="fr-FR" dirty="0">
                <a:cs typeface="Calibri"/>
              </a:rPr>
              <a:t>: </a:t>
            </a:r>
            <a:r>
              <a:rPr lang="fr-FR" spc="-5" dirty="0">
                <a:cs typeface="Calibri"/>
              </a:rPr>
              <a:t>COPIL, document</a:t>
            </a:r>
            <a:r>
              <a:rPr lang="fr-FR" spc="-70" dirty="0">
                <a:cs typeface="Calibri"/>
              </a:rPr>
              <a:t> </a:t>
            </a:r>
            <a:r>
              <a:rPr lang="fr-FR" spc="-5" dirty="0">
                <a:cs typeface="Calibri"/>
              </a:rPr>
              <a:t>cadre de type convention d’objectifs.</a:t>
            </a:r>
          </a:p>
          <a:p>
            <a:pPr marL="372110" indent="-3594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10" dirty="0">
                <a:cs typeface="Calibri"/>
              </a:rPr>
              <a:t>Diffuser et connaître les différents </a:t>
            </a:r>
            <a:r>
              <a:rPr lang="fr-FR" b="1" spc="-15" dirty="0">
                <a:cs typeface="Calibri"/>
              </a:rPr>
              <a:t>montages </a:t>
            </a:r>
            <a:r>
              <a:rPr lang="fr-FR" b="1" spc="-20" dirty="0">
                <a:cs typeface="Calibri"/>
              </a:rPr>
              <a:t>d’opération </a:t>
            </a:r>
            <a:r>
              <a:rPr lang="fr-FR" b="1" spc="-10" dirty="0">
                <a:cs typeface="Calibri"/>
              </a:rPr>
              <a:t>envisageables</a:t>
            </a:r>
            <a:r>
              <a:rPr lang="fr-FR" b="1" spc="5" dirty="0">
                <a:cs typeface="Calibri"/>
              </a:rPr>
              <a:t> </a:t>
            </a:r>
            <a:r>
              <a:rPr lang="fr-FR" b="1" dirty="0">
                <a:cs typeface="Calibri"/>
              </a:rPr>
              <a:t>: </a:t>
            </a:r>
            <a:r>
              <a:rPr lang="fr-FR" spc="-10" dirty="0">
                <a:cs typeface="Calibri"/>
              </a:rPr>
              <a:t>Partenariat </a:t>
            </a:r>
            <a:r>
              <a:rPr lang="fr-FR" spc="-25" dirty="0">
                <a:cs typeface="Calibri"/>
              </a:rPr>
              <a:t>bailleur, </a:t>
            </a:r>
            <a:r>
              <a:rPr lang="fr-FR" spc="-10" dirty="0">
                <a:cs typeface="Calibri"/>
              </a:rPr>
              <a:t>autopromotion, </a:t>
            </a:r>
            <a:r>
              <a:rPr lang="fr-FR" spc="-15" dirty="0">
                <a:cs typeface="Calibri"/>
              </a:rPr>
              <a:t>coopérative </a:t>
            </a:r>
            <a:r>
              <a:rPr lang="fr-FR" spc="-5" dirty="0">
                <a:cs typeface="Calibri"/>
              </a:rPr>
              <a:t>d’habitants,</a:t>
            </a:r>
            <a:r>
              <a:rPr lang="fr-FR" spc="110" dirty="0">
                <a:cs typeface="Calibri"/>
              </a:rPr>
              <a:t> </a:t>
            </a:r>
            <a:r>
              <a:rPr lang="fr-FR" spc="-5" dirty="0">
                <a:cs typeface="Calibri"/>
              </a:rPr>
              <a:t>SCIAPP…</a:t>
            </a:r>
            <a:endParaRPr lang="fr-FR" b="1" spc="-10" dirty="0">
              <a:cs typeface="Calibri"/>
            </a:endParaRP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xmlns="" id="{6956236C-E25C-7946-AA0C-E77A046577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81000"/>
            <a:ext cx="1587500" cy="1371600"/>
          </a:xfrm>
          <a:prstGeom prst="rect">
            <a:avLst/>
          </a:prstGeom>
        </p:spPr>
      </p:pic>
      <p:sp>
        <p:nvSpPr>
          <p:cNvPr id="27" name="object 2">
            <a:extLst>
              <a:ext uri="{FF2B5EF4-FFF2-40B4-BE49-F238E27FC236}">
                <a16:creationId xmlns:a16="http://schemas.microsoft.com/office/drawing/2014/main" xmlns="" id="{857C22F3-D563-324E-B035-A51F8C9627AF}"/>
              </a:ext>
            </a:extLst>
          </p:cNvPr>
          <p:cNvSpPr/>
          <p:nvPr/>
        </p:nvSpPr>
        <p:spPr>
          <a:xfrm>
            <a:off x="2667000" y="1450975"/>
            <a:ext cx="6153658" cy="65024"/>
          </a:xfrm>
          <a:custGeom>
            <a:avLst/>
            <a:gdLst/>
            <a:ahLst/>
            <a:cxnLst/>
            <a:rect l="l" t="t" r="r" b="b"/>
            <a:pathLst>
              <a:path w="5544820">
                <a:moveTo>
                  <a:pt x="0" y="0"/>
                </a:moveTo>
                <a:lnTo>
                  <a:pt x="5544693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5838" y="1515999"/>
            <a:ext cx="5544820" cy="0"/>
          </a:xfrm>
          <a:custGeom>
            <a:avLst/>
            <a:gdLst/>
            <a:ahLst/>
            <a:cxnLst/>
            <a:rect l="l" t="t" r="r" b="b"/>
            <a:pathLst>
              <a:path w="5544820">
                <a:moveTo>
                  <a:pt x="0" y="0"/>
                </a:moveTo>
                <a:lnTo>
                  <a:pt x="5544693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9661" y="972301"/>
            <a:ext cx="640586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5"/>
              </a:spcBef>
            </a:pPr>
            <a:r>
              <a:rPr lang="fr-FR" sz="2000" spc="-15" dirty="0"/>
              <a:t>Retours d’expérience du point de vue d</a:t>
            </a:r>
            <a:r>
              <a:rPr lang="fr-FR" sz="2000" dirty="0"/>
              <a:t>es </a:t>
            </a:r>
            <a:r>
              <a:rPr lang="fr-FR" sz="2000" spc="-15" dirty="0"/>
              <a:t>Opérateurs </a:t>
            </a:r>
            <a:r>
              <a:rPr sz="2000" spc="-15" dirty="0"/>
              <a:t>HLM</a:t>
            </a:r>
          </a:p>
        </p:txBody>
      </p:sp>
      <p:sp>
        <p:nvSpPr>
          <p:cNvPr id="4" name="object 4"/>
          <p:cNvSpPr/>
          <p:nvPr/>
        </p:nvSpPr>
        <p:spPr>
          <a:xfrm>
            <a:off x="250825" y="1330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504D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0825" y="19526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0825" y="34909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CC">
              <a:alpha val="6313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0825" y="51212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0825" y="59277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0825" y="31051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215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0825" y="46418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4F81BC">
              <a:alpha val="7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0825" y="893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580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0825" y="21939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0825" y="550703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313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0825" y="2409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C0C0">
              <a:alpha val="6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0825" y="17653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3366">
              <a:alpha val="6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0825" y="2843148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0000">
              <a:alpha val="6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0825" y="37068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4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0825" y="4427473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0825" y="40290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333333">
              <a:alpha val="7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0825" y="42100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66699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50825" y="72872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CCFF">
              <a:alpha val="3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0825" y="1584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0825" y="11637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0825" y="623728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3686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124458" y="1885950"/>
            <a:ext cx="7696200" cy="407547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60000" indent="-3594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5" dirty="0">
                <a:latin typeface="Calibri"/>
                <a:cs typeface="Calibri"/>
              </a:rPr>
              <a:t>Comprendre la </a:t>
            </a:r>
            <a:r>
              <a:rPr lang="fr-FR" b="1" spc="-10" dirty="0">
                <a:latin typeface="Calibri"/>
                <a:cs typeface="Calibri"/>
              </a:rPr>
              <a:t>différence </a:t>
            </a:r>
            <a:r>
              <a:rPr lang="fr-FR" b="1" dirty="0">
                <a:latin typeface="Calibri"/>
                <a:cs typeface="Calibri"/>
              </a:rPr>
              <a:t>de </a:t>
            </a:r>
            <a:r>
              <a:rPr lang="fr-FR" b="1" spc="-5" dirty="0">
                <a:latin typeface="Calibri"/>
                <a:cs typeface="Calibri"/>
              </a:rPr>
              <a:t>positionnement des organisme HLM dans les projets</a:t>
            </a:r>
            <a:r>
              <a:rPr lang="fr-FR" b="1" spc="5" dirty="0">
                <a:latin typeface="Calibri"/>
                <a:cs typeface="Calibri"/>
              </a:rPr>
              <a:t> </a:t>
            </a:r>
            <a:r>
              <a:rPr lang="fr-FR" b="1" i="1" spc="-10" dirty="0">
                <a:latin typeface="Calibri-BoldItalic"/>
                <a:cs typeface="Calibri-BoldItalic"/>
              </a:rPr>
              <a:t>top-</a:t>
            </a:r>
            <a:r>
              <a:rPr lang="fr-FR" b="1" i="1" spc="-5" dirty="0">
                <a:latin typeface="Calibri-BoldItalic"/>
                <a:cs typeface="Calibri-BoldItalic"/>
              </a:rPr>
              <a:t>down </a:t>
            </a:r>
            <a:r>
              <a:rPr lang="fr-FR" b="1" spc="-5" dirty="0">
                <a:latin typeface="Calibri"/>
                <a:cs typeface="Calibri"/>
              </a:rPr>
              <a:t>ou </a:t>
            </a:r>
            <a:r>
              <a:rPr lang="fr-FR" b="1" i="1" spc="-10" dirty="0" err="1">
                <a:latin typeface="Calibri-BoldItalic"/>
                <a:cs typeface="Calibri-BoldItalic"/>
              </a:rPr>
              <a:t>bottom</a:t>
            </a:r>
            <a:r>
              <a:rPr lang="fr-FR" b="1" i="1" spc="-10" dirty="0">
                <a:latin typeface="Calibri-BoldItalic"/>
                <a:cs typeface="Calibri-BoldItalic"/>
              </a:rPr>
              <a:t>-</a:t>
            </a:r>
            <a:r>
              <a:rPr lang="fr-FR" b="1" i="1" dirty="0">
                <a:latin typeface="Calibri-BoldItalic"/>
                <a:cs typeface="Calibri-BoldItalic"/>
              </a:rPr>
              <a:t>up </a:t>
            </a:r>
            <a:r>
              <a:rPr lang="fr-FR" spc="-10" dirty="0">
                <a:latin typeface="Calibri"/>
                <a:cs typeface="Calibri"/>
              </a:rPr>
              <a:t> </a:t>
            </a:r>
            <a:endParaRPr lang="fr-FR" dirty="0">
              <a:latin typeface="Calibri"/>
              <a:cs typeface="Calibri"/>
            </a:endParaRPr>
          </a:p>
          <a:p>
            <a:pPr marL="360000" marR="5080" indent="-3594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5" dirty="0">
                <a:latin typeface="Calibri"/>
                <a:cs typeface="Calibri"/>
              </a:rPr>
              <a:t>Appréhender le fonctionnement </a:t>
            </a:r>
            <a:r>
              <a:rPr lang="fr-FR" b="1" spc="-10" dirty="0">
                <a:latin typeface="Calibri"/>
                <a:cs typeface="Calibri"/>
              </a:rPr>
              <a:t>et </a:t>
            </a:r>
            <a:r>
              <a:rPr lang="fr-FR" b="1" spc="-5" dirty="0">
                <a:latin typeface="Calibri"/>
                <a:cs typeface="Calibri"/>
              </a:rPr>
              <a:t>le comportement </a:t>
            </a:r>
            <a:r>
              <a:rPr lang="fr-FR" b="1" spc="-10" dirty="0">
                <a:latin typeface="Calibri"/>
                <a:cs typeface="Calibri"/>
              </a:rPr>
              <a:t>d’un </a:t>
            </a:r>
            <a:r>
              <a:rPr lang="fr-FR" b="1" spc="-5" dirty="0">
                <a:latin typeface="Calibri"/>
                <a:cs typeface="Calibri"/>
              </a:rPr>
              <a:t>groupe d’habitants </a:t>
            </a:r>
            <a:r>
              <a:rPr lang="fr-FR" b="1" dirty="0">
                <a:latin typeface="Calibri"/>
                <a:cs typeface="Calibri"/>
              </a:rPr>
              <a:t>sur la  </a:t>
            </a:r>
            <a:r>
              <a:rPr lang="fr-FR" b="1" spc="-10" dirty="0">
                <a:latin typeface="Calibri"/>
                <a:cs typeface="Calibri"/>
              </a:rPr>
              <a:t>durée </a:t>
            </a:r>
            <a:r>
              <a:rPr lang="fr-FR" b="1" dirty="0">
                <a:latin typeface="Calibri"/>
                <a:cs typeface="Calibri"/>
              </a:rPr>
              <a:t>: </a:t>
            </a:r>
            <a:r>
              <a:rPr lang="fr-FR" spc="-5" dirty="0">
                <a:latin typeface="Calibri"/>
                <a:cs typeface="Calibri"/>
              </a:rPr>
              <a:t>prise de recul par </a:t>
            </a:r>
            <a:r>
              <a:rPr lang="fr-FR" spc="-10" dirty="0">
                <a:latin typeface="Calibri"/>
                <a:cs typeface="Calibri"/>
              </a:rPr>
              <a:t>rapport </a:t>
            </a:r>
            <a:r>
              <a:rPr lang="fr-FR" dirty="0">
                <a:latin typeface="Calibri"/>
                <a:cs typeface="Calibri"/>
              </a:rPr>
              <a:t>à </a:t>
            </a:r>
            <a:r>
              <a:rPr lang="fr-FR" spc="-20" dirty="0">
                <a:latin typeface="Calibri"/>
                <a:cs typeface="Calibri"/>
              </a:rPr>
              <a:t>l’évolution </a:t>
            </a:r>
            <a:r>
              <a:rPr lang="fr-FR" spc="-10" dirty="0">
                <a:latin typeface="Calibri"/>
                <a:cs typeface="Calibri"/>
              </a:rPr>
              <a:t>et </a:t>
            </a:r>
            <a:r>
              <a:rPr lang="fr-FR" spc="-5" dirty="0">
                <a:latin typeface="Calibri"/>
                <a:cs typeface="Calibri"/>
              </a:rPr>
              <a:t>aux demandes </a:t>
            </a:r>
            <a:r>
              <a:rPr lang="fr-FR" spc="-15" dirty="0">
                <a:latin typeface="Calibri"/>
                <a:cs typeface="Calibri"/>
              </a:rPr>
              <a:t>d’un  </a:t>
            </a:r>
            <a:r>
              <a:rPr lang="fr-FR" spc="-10" dirty="0">
                <a:latin typeface="Calibri"/>
                <a:cs typeface="Calibri"/>
              </a:rPr>
              <a:t>groupe, ouverture </a:t>
            </a:r>
            <a:r>
              <a:rPr lang="fr-FR" spc="-5" dirty="0">
                <a:latin typeface="Calibri"/>
                <a:cs typeface="Calibri"/>
              </a:rPr>
              <a:t>au dialogue, </a:t>
            </a:r>
            <a:r>
              <a:rPr lang="fr-FR" spc="-10" dirty="0">
                <a:latin typeface="Calibri"/>
                <a:cs typeface="Calibri"/>
              </a:rPr>
              <a:t>conventionnement </a:t>
            </a:r>
            <a:r>
              <a:rPr lang="fr-FR" spc="-15" dirty="0">
                <a:latin typeface="Calibri"/>
                <a:cs typeface="Calibri"/>
              </a:rPr>
              <a:t>avec </a:t>
            </a:r>
            <a:r>
              <a:rPr lang="fr-FR" dirty="0">
                <a:latin typeface="Calibri"/>
                <a:cs typeface="Calibri"/>
              </a:rPr>
              <a:t>le </a:t>
            </a:r>
            <a:r>
              <a:rPr lang="fr-FR" spc="-10" dirty="0">
                <a:latin typeface="Calibri"/>
                <a:cs typeface="Calibri"/>
              </a:rPr>
              <a:t>groupe </a:t>
            </a:r>
            <a:r>
              <a:rPr lang="fr-FR" spc="-5" dirty="0">
                <a:latin typeface="Calibri"/>
                <a:cs typeface="Calibri"/>
              </a:rPr>
              <a:t>pour cadrer </a:t>
            </a:r>
            <a:r>
              <a:rPr lang="fr-FR" dirty="0">
                <a:latin typeface="Calibri"/>
                <a:cs typeface="Calibri"/>
              </a:rPr>
              <a:t>la</a:t>
            </a:r>
            <a:r>
              <a:rPr lang="fr-FR" spc="-25" dirty="0">
                <a:latin typeface="Calibri"/>
                <a:cs typeface="Calibri"/>
              </a:rPr>
              <a:t> </a:t>
            </a:r>
            <a:r>
              <a:rPr lang="fr-FR" spc="-10" dirty="0">
                <a:latin typeface="Calibri"/>
                <a:cs typeface="Calibri"/>
              </a:rPr>
              <a:t>relation, recours à AMU, suivi de proximité.</a:t>
            </a:r>
            <a:endParaRPr lang="fr-FR" dirty="0">
              <a:latin typeface="Calibri"/>
              <a:cs typeface="Calibri"/>
            </a:endParaRPr>
          </a:p>
          <a:p>
            <a:pPr marL="360000" indent="-3594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10" dirty="0">
                <a:latin typeface="Calibri"/>
                <a:cs typeface="Calibri"/>
              </a:rPr>
              <a:t>Adaptation </a:t>
            </a:r>
            <a:r>
              <a:rPr lang="fr-FR" b="1" dirty="0">
                <a:latin typeface="Calibri"/>
                <a:cs typeface="Calibri"/>
              </a:rPr>
              <a:t>de </a:t>
            </a:r>
            <a:r>
              <a:rPr lang="fr-FR" b="1" spc="-5" dirty="0">
                <a:latin typeface="Calibri"/>
                <a:cs typeface="Calibri"/>
              </a:rPr>
              <a:t>la méthodologie </a:t>
            </a:r>
            <a:r>
              <a:rPr lang="fr-FR" spc="-5" dirty="0">
                <a:latin typeface="Calibri"/>
                <a:cs typeface="Calibri"/>
              </a:rPr>
              <a:t>(conception</a:t>
            </a:r>
            <a:r>
              <a:rPr lang="fr-FR" spc="-55" dirty="0">
                <a:latin typeface="Calibri"/>
                <a:cs typeface="Calibri"/>
              </a:rPr>
              <a:t> </a:t>
            </a:r>
            <a:r>
              <a:rPr lang="fr-FR" spc="-10" dirty="0">
                <a:latin typeface="Calibri"/>
                <a:cs typeface="Calibri"/>
              </a:rPr>
              <a:t>participative et gestion…)</a:t>
            </a:r>
            <a:endParaRPr lang="fr-FR" dirty="0">
              <a:latin typeface="Calibri"/>
              <a:cs typeface="Calibri"/>
            </a:endParaRPr>
          </a:p>
          <a:p>
            <a:pPr marL="360000" marR="553085" indent="-35941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2745" algn="l"/>
              </a:tabLst>
            </a:pPr>
            <a:r>
              <a:rPr lang="fr-FR" b="1" spc="-5" dirty="0">
                <a:latin typeface="Calibri"/>
                <a:cs typeface="Calibri"/>
              </a:rPr>
              <a:t>Connaissance </a:t>
            </a:r>
            <a:r>
              <a:rPr lang="fr-FR" b="1" dirty="0">
                <a:latin typeface="Calibri"/>
                <a:cs typeface="Calibri"/>
              </a:rPr>
              <a:t>des missions à </a:t>
            </a:r>
            <a:r>
              <a:rPr lang="fr-FR" b="1" spc="-5" dirty="0">
                <a:latin typeface="Calibri"/>
                <a:cs typeface="Calibri"/>
              </a:rPr>
              <a:t>confier </a:t>
            </a:r>
            <a:r>
              <a:rPr lang="fr-FR" b="1" dirty="0">
                <a:latin typeface="Calibri"/>
                <a:cs typeface="Calibri"/>
              </a:rPr>
              <a:t>à un </a:t>
            </a:r>
            <a:r>
              <a:rPr lang="fr-FR" b="1" spc="-10" dirty="0">
                <a:latin typeface="Calibri"/>
                <a:cs typeface="Calibri"/>
              </a:rPr>
              <a:t>AMU </a:t>
            </a:r>
            <a:r>
              <a:rPr lang="fr-FR" dirty="0">
                <a:latin typeface="Calibri"/>
                <a:cs typeface="Calibri"/>
              </a:rPr>
              <a:t>: à </a:t>
            </a:r>
            <a:r>
              <a:rPr lang="fr-FR" spc="-5" dirty="0">
                <a:latin typeface="Calibri"/>
                <a:cs typeface="Calibri"/>
              </a:rPr>
              <a:t>la </a:t>
            </a:r>
            <a:r>
              <a:rPr lang="fr-FR" spc="-15" dirty="0">
                <a:latin typeface="Calibri"/>
                <a:cs typeface="Calibri"/>
              </a:rPr>
              <a:t>fois  </a:t>
            </a:r>
            <a:r>
              <a:rPr lang="fr-FR" spc="-5" dirty="0">
                <a:latin typeface="Calibri"/>
                <a:cs typeface="Calibri"/>
              </a:rPr>
              <a:t>créer </a:t>
            </a:r>
            <a:r>
              <a:rPr lang="fr-FR" spc="-10" dirty="0">
                <a:latin typeface="Calibri"/>
                <a:cs typeface="Calibri"/>
              </a:rPr>
              <a:t>et </a:t>
            </a:r>
            <a:r>
              <a:rPr lang="fr-FR" spc="-5" dirty="0">
                <a:latin typeface="Calibri"/>
                <a:cs typeface="Calibri"/>
              </a:rPr>
              <a:t>accompagner </a:t>
            </a:r>
            <a:r>
              <a:rPr lang="fr-FR" dirty="0">
                <a:latin typeface="Calibri"/>
                <a:cs typeface="Calibri"/>
              </a:rPr>
              <a:t>le </a:t>
            </a:r>
            <a:r>
              <a:rPr lang="fr-FR" spc="-10" dirty="0">
                <a:latin typeface="Calibri"/>
                <a:cs typeface="Calibri"/>
              </a:rPr>
              <a:t>groupe </a:t>
            </a:r>
            <a:r>
              <a:rPr lang="fr-FR" spc="-5" dirty="0">
                <a:latin typeface="Calibri"/>
                <a:cs typeface="Calibri"/>
              </a:rPr>
              <a:t>d’habitants, mais </a:t>
            </a:r>
            <a:r>
              <a:rPr lang="fr-FR" dirty="0">
                <a:latin typeface="Calibri"/>
                <a:cs typeface="Calibri"/>
              </a:rPr>
              <a:t>aussi </a:t>
            </a:r>
            <a:r>
              <a:rPr lang="fr-FR" spc="-10" dirty="0">
                <a:latin typeface="Calibri"/>
                <a:cs typeface="Calibri"/>
              </a:rPr>
              <a:t>faciliter </a:t>
            </a:r>
            <a:r>
              <a:rPr lang="fr-FR" dirty="0">
                <a:latin typeface="Calibri"/>
                <a:cs typeface="Calibri"/>
              </a:rPr>
              <a:t>le  </a:t>
            </a:r>
            <a:r>
              <a:rPr lang="fr-FR" spc="-20" dirty="0">
                <a:latin typeface="Calibri"/>
                <a:cs typeface="Calibri"/>
              </a:rPr>
              <a:t>système</a:t>
            </a:r>
            <a:r>
              <a:rPr lang="fr-FR" spc="0" dirty="0">
                <a:latin typeface="Calibri"/>
                <a:cs typeface="Calibri"/>
              </a:rPr>
              <a:t> </a:t>
            </a:r>
            <a:r>
              <a:rPr lang="fr-FR" spc="-5" dirty="0">
                <a:latin typeface="Calibri"/>
                <a:cs typeface="Calibri"/>
              </a:rPr>
              <a:t>partenarial.</a:t>
            </a:r>
            <a:endParaRPr lang="fr-FR" dirty="0">
              <a:latin typeface="Calibri"/>
              <a:cs typeface="Calibri"/>
            </a:endParaRPr>
          </a:p>
          <a:p>
            <a:pPr marL="360000" indent="-3594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15" dirty="0">
                <a:latin typeface="Calibri"/>
                <a:cs typeface="Calibri"/>
              </a:rPr>
              <a:t>Maitriser les montages novateurs  (Ex SCIAPP ) </a:t>
            </a:r>
            <a:r>
              <a:rPr lang="fr-FR" b="1" spc="-5" dirty="0">
                <a:latin typeface="Calibri"/>
                <a:cs typeface="Calibri"/>
              </a:rPr>
              <a:t> </a:t>
            </a:r>
            <a:endParaRPr lang="fr-FR" dirty="0">
              <a:latin typeface="Calibri"/>
              <a:cs typeface="Calibri"/>
            </a:endParaRPr>
          </a:p>
          <a:p>
            <a:pPr marL="360000" indent="-3594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dirty="0">
                <a:latin typeface="Calibri"/>
                <a:cs typeface="Calibri"/>
              </a:rPr>
              <a:t>Se </a:t>
            </a:r>
            <a:r>
              <a:rPr lang="fr-FR" b="1" spc="-15" dirty="0">
                <a:latin typeface="Calibri"/>
                <a:cs typeface="Calibri"/>
              </a:rPr>
              <a:t>fixer </a:t>
            </a:r>
            <a:r>
              <a:rPr lang="fr-FR" b="1" dirty="0">
                <a:latin typeface="Calibri"/>
                <a:cs typeface="Calibri"/>
              </a:rPr>
              <a:t>des </a:t>
            </a:r>
            <a:r>
              <a:rPr lang="fr-FR" b="1" spc="-5" dirty="0">
                <a:latin typeface="Calibri"/>
                <a:cs typeface="Calibri"/>
              </a:rPr>
              <a:t>objectifs </a:t>
            </a:r>
            <a:r>
              <a:rPr lang="fr-FR" b="1" dirty="0">
                <a:latin typeface="Calibri"/>
                <a:cs typeface="Calibri"/>
              </a:rPr>
              <a:t>de </a:t>
            </a:r>
            <a:r>
              <a:rPr lang="fr-FR" b="1" spc="-5" dirty="0">
                <a:latin typeface="Calibri"/>
                <a:cs typeface="Calibri"/>
              </a:rPr>
              <a:t>construction </a:t>
            </a:r>
            <a:r>
              <a:rPr lang="fr-FR" b="1" dirty="0">
                <a:latin typeface="Calibri"/>
                <a:cs typeface="Calibri"/>
              </a:rPr>
              <a:t>ambitieux </a:t>
            </a:r>
            <a:r>
              <a:rPr lang="fr-FR" b="1" spc="-10" dirty="0">
                <a:latin typeface="Calibri"/>
                <a:cs typeface="Calibri"/>
              </a:rPr>
              <a:t>et réalistes au regard des moyens des habitants </a:t>
            </a:r>
            <a:r>
              <a:rPr lang="fr-FR" spc="-10" dirty="0">
                <a:latin typeface="Calibri"/>
                <a:cs typeface="Calibri"/>
              </a:rPr>
              <a:t> </a:t>
            </a:r>
            <a:endParaRPr lang="fr-FR" dirty="0">
              <a:latin typeface="Calibri"/>
              <a:cs typeface="Calibri"/>
            </a:endParaRP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xmlns="" id="{93F965A0-56FC-5A4C-B509-2DEACFCB2BE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67213"/>
            <a:ext cx="15875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5838" y="1515999"/>
            <a:ext cx="5544820" cy="0"/>
          </a:xfrm>
          <a:custGeom>
            <a:avLst/>
            <a:gdLst/>
            <a:ahLst/>
            <a:cxnLst/>
            <a:rect l="l" t="t" r="r" b="b"/>
            <a:pathLst>
              <a:path w="5544820">
                <a:moveTo>
                  <a:pt x="0" y="0"/>
                </a:moveTo>
                <a:lnTo>
                  <a:pt x="5544693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09800" y="996423"/>
            <a:ext cx="6610858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r">
              <a:spcBef>
                <a:spcPts val="105"/>
              </a:spcBef>
            </a:pPr>
            <a:r>
              <a:rPr lang="fr-FR" sz="2000" spc="-15" dirty="0"/>
              <a:t>Retours d’expérience du point de vue des politiques publiques</a:t>
            </a:r>
          </a:p>
        </p:txBody>
      </p:sp>
      <p:sp>
        <p:nvSpPr>
          <p:cNvPr id="4" name="object 4"/>
          <p:cNvSpPr/>
          <p:nvPr/>
        </p:nvSpPr>
        <p:spPr>
          <a:xfrm>
            <a:off x="250825" y="1330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504D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0825" y="19526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0825" y="34909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CC">
              <a:alpha val="6313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0825" y="51212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0825" y="59277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0825" y="31051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215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0825" y="46418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4F81BC">
              <a:alpha val="7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0825" y="893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5803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0825" y="21939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0825" y="550703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313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0825" y="2409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C0C0">
              <a:alpha val="6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0825" y="17653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3366">
              <a:alpha val="6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0825" y="2843148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0000">
              <a:alpha val="6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0825" y="37068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4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0825" y="4427473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0825" y="40290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333333">
              <a:alpha val="7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0825" y="42100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66699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50825" y="72872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CCFF">
              <a:alpha val="3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0825" y="1584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0825" y="11637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901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0825" y="623728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3686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914400" y="1735871"/>
            <a:ext cx="7906258" cy="47070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2110" marR="83820" indent="-35941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5" dirty="0">
                <a:latin typeface="Calibri"/>
                <a:cs typeface="Calibri"/>
              </a:rPr>
              <a:t>Disposer d’un suivi et </a:t>
            </a:r>
            <a:r>
              <a:rPr lang="fr-FR" b="1" spc="-10" dirty="0">
                <a:latin typeface="Calibri"/>
                <a:cs typeface="Calibri"/>
              </a:rPr>
              <a:t>d’une évaluation </a:t>
            </a:r>
            <a:r>
              <a:rPr lang="fr-FR" b="1" spc="-5" dirty="0">
                <a:latin typeface="Calibri"/>
                <a:cs typeface="Calibri"/>
              </a:rPr>
              <a:t>globale </a:t>
            </a:r>
            <a:r>
              <a:rPr lang="fr-FR" b="1" dirty="0">
                <a:latin typeface="Calibri"/>
                <a:cs typeface="Calibri"/>
              </a:rPr>
              <a:t>de la dynamique de l’HP en QPV  </a:t>
            </a:r>
            <a:r>
              <a:rPr lang="fr-FR" dirty="0">
                <a:latin typeface="Calibri"/>
                <a:cs typeface="Calibri"/>
              </a:rPr>
              <a:t>(13 </a:t>
            </a:r>
            <a:r>
              <a:rPr lang="fr-FR" spc="-10" dirty="0">
                <a:latin typeface="Calibri"/>
                <a:cs typeface="Calibri"/>
              </a:rPr>
              <a:t>projets </a:t>
            </a:r>
            <a:r>
              <a:rPr lang="fr-FR" dirty="0">
                <a:latin typeface="Calibri"/>
                <a:cs typeface="Calibri"/>
              </a:rPr>
              <a:t>en 2017, 21 </a:t>
            </a:r>
            <a:r>
              <a:rPr lang="fr-FR" spc="-10" dirty="0">
                <a:latin typeface="Calibri"/>
                <a:cs typeface="Calibri"/>
              </a:rPr>
              <a:t>projets </a:t>
            </a:r>
            <a:r>
              <a:rPr lang="fr-FR" dirty="0">
                <a:latin typeface="Calibri"/>
                <a:cs typeface="Calibri"/>
              </a:rPr>
              <a:t>en 2018, </a:t>
            </a:r>
            <a:r>
              <a:rPr lang="fr-FR" spc="-5" dirty="0">
                <a:latin typeface="Calibri"/>
                <a:cs typeface="Calibri"/>
              </a:rPr>
              <a:t>nombreux </a:t>
            </a:r>
            <a:r>
              <a:rPr lang="fr-FR" spc="-10" dirty="0">
                <a:latin typeface="Calibri"/>
                <a:cs typeface="Calibri"/>
              </a:rPr>
              <a:t>projets </a:t>
            </a:r>
            <a:r>
              <a:rPr lang="fr-FR" dirty="0">
                <a:latin typeface="Calibri"/>
                <a:cs typeface="Calibri"/>
              </a:rPr>
              <a:t>en </a:t>
            </a:r>
            <a:r>
              <a:rPr lang="fr-FR" spc="-10" dirty="0">
                <a:latin typeface="Calibri"/>
                <a:cs typeface="Calibri"/>
              </a:rPr>
              <a:t>gestation</a:t>
            </a:r>
            <a:r>
              <a:rPr lang="fr-FR" spc="-5" dirty="0">
                <a:latin typeface="Calibri"/>
                <a:cs typeface="Calibri"/>
              </a:rPr>
              <a:t>).</a:t>
            </a:r>
            <a:endParaRPr lang="fr-FR" dirty="0">
              <a:latin typeface="Calibri"/>
              <a:cs typeface="Calibri"/>
            </a:endParaRPr>
          </a:p>
          <a:p>
            <a:pPr marL="372110" marR="465455" indent="-359410"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10" dirty="0">
                <a:cs typeface="Calibri"/>
              </a:rPr>
              <a:t>Comprendre </a:t>
            </a:r>
            <a:r>
              <a:rPr lang="fr-FR" b="1" dirty="0">
                <a:cs typeface="Calibri"/>
              </a:rPr>
              <a:t>les </a:t>
            </a:r>
            <a:r>
              <a:rPr lang="fr-FR" b="1" spc="-5" dirty="0">
                <a:cs typeface="Calibri"/>
              </a:rPr>
              <a:t>problématiques rencontrées dans </a:t>
            </a:r>
            <a:r>
              <a:rPr lang="fr-FR" b="1" dirty="0">
                <a:cs typeface="Calibri"/>
              </a:rPr>
              <a:t>la </a:t>
            </a:r>
            <a:r>
              <a:rPr lang="fr-FR" b="1" spc="-5" dirty="0">
                <a:cs typeface="Calibri"/>
              </a:rPr>
              <a:t>mise en œuvre </a:t>
            </a:r>
            <a:r>
              <a:rPr lang="fr-FR" b="1" dirty="0">
                <a:cs typeface="Calibri"/>
              </a:rPr>
              <a:t>pour </a:t>
            </a:r>
            <a:r>
              <a:rPr lang="fr-FR" b="1" spc="-5" dirty="0">
                <a:cs typeface="Calibri"/>
              </a:rPr>
              <a:t>mettre en place </a:t>
            </a:r>
            <a:r>
              <a:rPr lang="fr-FR" b="1" dirty="0">
                <a:cs typeface="Calibri"/>
              </a:rPr>
              <a:t>une </a:t>
            </a:r>
            <a:r>
              <a:rPr lang="fr-FR" b="1" spc="-15" dirty="0">
                <a:cs typeface="Calibri"/>
              </a:rPr>
              <a:t>stratégie </a:t>
            </a:r>
            <a:r>
              <a:rPr lang="fr-FR" b="1" spc="-10" dirty="0">
                <a:cs typeface="Calibri"/>
              </a:rPr>
              <a:t>adaptée </a:t>
            </a:r>
            <a:r>
              <a:rPr lang="fr-FR" spc="-10" dirty="0">
                <a:cs typeface="Calibri"/>
              </a:rPr>
              <a:t>(approche </a:t>
            </a:r>
            <a:r>
              <a:rPr lang="fr-FR" spc="-15" dirty="0">
                <a:cs typeface="Calibri"/>
              </a:rPr>
              <a:t>projet </a:t>
            </a:r>
            <a:r>
              <a:rPr lang="fr-FR" dirty="0">
                <a:cs typeface="Calibri"/>
              </a:rPr>
              <a:t>/ </a:t>
            </a:r>
            <a:r>
              <a:rPr lang="fr-FR" spc="-5" dirty="0">
                <a:cs typeface="Calibri"/>
              </a:rPr>
              <a:t>approche par</a:t>
            </a:r>
            <a:r>
              <a:rPr lang="fr-FR" spc="50" dirty="0">
                <a:cs typeface="Calibri"/>
              </a:rPr>
              <a:t> </a:t>
            </a:r>
            <a:r>
              <a:rPr lang="fr-FR" spc="-5" dirty="0">
                <a:cs typeface="Calibri"/>
              </a:rPr>
              <a:t>dispositif)</a:t>
            </a:r>
          </a:p>
          <a:p>
            <a:pPr marL="372110" marR="443230" indent="-35941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10" dirty="0">
                <a:latin typeface="Calibri"/>
                <a:cs typeface="Calibri"/>
              </a:rPr>
              <a:t>Comprendre </a:t>
            </a:r>
            <a:r>
              <a:rPr lang="fr-FR" b="1" dirty="0">
                <a:latin typeface="Calibri"/>
                <a:cs typeface="Calibri"/>
              </a:rPr>
              <a:t>les </a:t>
            </a:r>
            <a:r>
              <a:rPr lang="fr-FR" b="1" spc="-5" dirty="0">
                <a:latin typeface="Calibri"/>
                <a:cs typeface="Calibri"/>
              </a:rPr>
              <a:t>points </a:t>
            </a:r>
            <a:r>
              <a:rPr lang="fr-FR" b="1" dirty="0">
                <a:latin typeface="Calibri"/>
                <a:cs typeface="Calibri"/>
              </a:rPr>
              <a:t>de </a:t>
            </a:r>
            <a:r>
              <a:rPr lang="fr-FR" b="1" spc="-5" dirty="0">
                <a:latin typeface="Calibri"/>
                <a:cs typeface="Calibri"/>
              </a:rPr>
              <a:t>blocage </a:t>
            </a:r>
            <a:r>
              <a:rPr lang="fr-FR" b="1" dirty="0">
                <a:latin typeface="Calibri"/>
                <a:cs typeface="Calibri"/>
              </a:rPr>
              <a:t>sur lesquels </a:t>
            </a:r>
            <a:r>
              <a:rPr lang="fr-FR" b="1" spc="-15" dirty="0">
                <a:latin typeface="Calibri"/>
                <a:cs typeface="Calibri"/>
              </a:rPr>
              <a:t>l’Etat </a:t>
            </a:r>
            <a:r>
              <a:rPr lang="fr-FR" b="1" dirty="0">
                <a:latin typeface="Calibri"/>
                <a:cs typeface="Calibri"/>
              </a:rPr>
              <a:t>peut </a:t>
            </a:r>
            <a:r>
              <a:rPr lang="fr-FR" b="1" spc="-5" dirty="0">
                <a:latin typeface="Calibri"/>
                <a:cs typeface="Calibri"/>
              </a:rPr>
              <a:t>mieux  accompagner ces démarches </a:t>
            </a:r>
            <a:r>
              <a:rPr lang="fr-FR" dirty="0">
                <a:latin typeface="Calibri"/>
                <a:cs typeface="Calibri"/>
              </a:rPr>
              <a:t>: </a:t>
            </a:r>
          </a:p>
          <a:p>
            <a:pPr marL="829310" marR="443230" lvl="1" indent="-359410"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spc="-5" dirty="0">
                <a:latin typeface="Calibri"/>
                <a:cs typeface="Calibri"/>
              </a:rPr>
              <a:t>LLS participatif </a:t>
            </a:r>
            <a:r>
              <a:rPr lang="fr-FR" dirty="0">
                <a:latin typeface="Calibri"/>
                <a:cs typeface="Calibri"/>
              </a:rPr>
              <a:t>en </a:t>
            </a:r>
            <a:r>
              <a:rPr lang="fr-FR" spc="-15" dirty="0">
                <a:latin typeface="Calibri"/>
                <a:cs typeface="Calibri"/>
              </a:rPr>
              <a:t>zone </a:t>
            </a:r>
            <a:r>
              <a:rPr lang="fr-FR" spc="-20" dirty="0">
                <a:latin typeface="Calibri"/>
                <a:cs typeface="Calibri"/>
              </a:rPr>
              <a:t>ANRU/QPV,  </a:t>
            </a:r>
          </a:p>
          <a:p>
            <a:pPr marL="829310" marR="443230" lvl="1" indent="-359410"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spc="-5" dirty="0">
                <a:latin typeface="Calibri"/>
                <a:cs typeface="Calibri"/>
              </a:rPr>
              <a:t>Ouverture de </a:t>
            </a:r>
            <a:r>
              <a:rPr lang="fr-FR" spc="-15" dirty="0">
                <a:latin typeface="Calibri"/>
                <a:cs typeface="Calibri"/>
              </a:rPr>
              <a:t>l’accession </a:t>
            </a:r>
            <a:r>
              <a:rPr lang="fr-FR" dirty="0">
                <a:latin typeface="Calibri"/>
                <a:cs typeface="Calibri"/>
              </a:rPr>
              <a:t>ANRU </a:t>
            </a:r>
            <a:r>
              <a:rPr lang="fr-FR" spc="-5" dirty="0">
                <a:latin typeface="Calibri"/>
                <a:cs typeface="Calibri"/>
              </a:rPr>
              <a:t>aux </a:t>
            </a:r>
            <a:r>
              <a:rPr lang="fr-FR" spc="-10" dirty="0">
                <a:latin typeface="Calibri"/>
                <a:cs typeface="Calibri"/>
              </a:rPr>
              <a:t>sociétés </a:t>
            </a:r>
            <a:r>
              <a:rPr lang="fr-FR" spc="-15" dirty="0">
                <a:latin typeface="Calibri"/>
                <a:cs typeface="Calibri"/>
              </a:rPr>
              <a:t>d’attribution, </a:t>
            </a:r>
            <a:r>
              <a:rPr lang="fr-FR" spc="-5" dirty="0">
                <a:latin typeface="Calibri"/>
                <a:cs typeface="Calibri"/>
              </a:rPr>
              <a:t>co-  financement de</a:t>
            </a:r>
            <a:r>
              <a:rPr lang="fr-FR" spc="-10" dirty="0">
                <a:latin typeface="Calibri"/>
                <a:cs typeface="Calibri"/>
              </a:rPr>
              <a:t> </a:t>
            </a:r>
            <a:r>
              <a:rPr lang="fr-FR" spc="-20" dirty="0">
                <a:latin typeface="Calibri"/>
                <a:cs typeface="Calibri"/>
              </a:rPr>
              <a:t>l’amorçage, </a:t>
            </a:r>
          </a:p>
          <a:p>
            <a:pPr marL="829310" marR="443230" lvl="1" indent="-359410"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spc="-20" dirty="0">
                <a:latin typeface="Calibri"/>
                <a:cs typeface="Calibri"/>
              </a:rPr>
              <a:t>Harmonisation des avis des services déconcentrés de l’Etat sur les montages novateurs tels la SCIAPP …</a:t>
            </a:r>
          </a:p>
          <a:p>
            <a:pPr marL="372110" marR="443230" indent="-359410"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r>
              <a:rPr lang="fr-FR" b="1" spc="-5" dirty="0">
                <a:latin typeface="Calibri"/>
                <a:cs typeface="Calibri"/>
              </a:rPr>
              <a:t>Poursuivre l’analyse des</a:t>
            </a:r>
            <a:r>
              <a:rPr lang="fr-FR" b="1" dirty="0">
                <a:cs typeface="Calibri"/>
              </a:rPr>
              <a:t> </a:t>
            </a:r>
            <a:r>
              <a:rPr lang="fr-FR" b="1" spc="-15" dirty="0">
                <a:cs typeface="Calibri"/>
              </a:rPr>
              <a:t>retours d’expériences </a:t>
            </a:r>
            <a:r>
              <a:rPr lang="fr-FR" b="1" spc="-5" dirty="0">
                <a:cs typeface="Calibri"/>
              </a:rPr>
              <a:t>à trois ans pour mieux comprendre </a:t>
            </a:r>
            <a:r>
              <a:rPr lang="fr-FR" b="1" dirty="0">
                <a:cs typeface="Calibri"/>
              </a:rPr>
              <a:t>l’impact social de </a:t>
            </a:r>
            <a:r>
              <a:rPr lang="fr-FR" b="1" spc="-5" dirty="0">
                <a:cs typeface="Calibri"/>
              </a:rPr>
              <a:t>l’habitat participatif en </a:t>
            </a:r>
            <a:r>
              <a:rPr lang="fr-FR" b="1" spc="-10" dirty="0">
                <a:cs typeface="Calibri"/>
              </a:rPr>
              <a:t>quartier </a:t>
            </a:r>
            <a:r>
              <a:rPr lang="fr-FR" b="1" dirty="0">
                <a:cs typeface="Calibri"/>
              </a:rPr>
              <a:t>ANRU /</a:t>
            </a:r>
            <a:r>
              <a:rPr lang="fr-FR" b="1" spc="-50" dirty="0">
                <a:cs typeface="Calibri"/>
              </a:rPr>
              <a:t> </a:t>
            </a:r>
            <a:r>
              <a:rPr lang="fr-FR" b="1" spc="-5" dirty="0">
                <a:cs typeface="Calibri"/>
              </a:rPr>
              <a:t>QPV </a:t>
            </a:r>
            <a:endParaRPr lang="fr-FR" dirty="0">
              <a:cs typeface="Calibri"/>
            </a:endParaRPr>
          </a:p>
          <a:p>
            <a:pPr marL="829310" marR="443230" lvl="1" indent="-359410">
              <a:spcBef>
                <a:spcPts val="600"/>
              </a:spcBef>
              <a:buFont typeface="Arial"/>
              <a:buChar char="•"/>
              <a:tabLst>
                <a:tab pos="372110" algn="l"/>
                <a:tab pos="372745" algn="l"/>
              </a:tabLst>
            </a:pPr>
            <a:endParaRPr lang="fr-FR" spc="-20" dirty="0">
              <a:latin typeface="Calibri"/>
              <a:cs typeface="Calibri"/>
            </a:endParaRP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xmlns="" id="{13419DF2-520C-814A-A7A2-0B7B8931D24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67213"/>
            <a:ext cx="15875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75838" y="1515999"/>
            <a:ext cx="5544820" cy="0"/>
          </a:xfrm>
          <a:custGeom>
            <a:avLst/>
            <a:gdLst/>
            <a:ahLst/>
            <a:cxnLst/>
            <a:rect l="l" t="t" r="r" b="b"/>
            <a:pathLst>
              <a:path w="5544820">
                <a:moveTo>
                  <a:pt x="0" y="0"/>
                </a:moveTo>
                <a:lnTo>
                  <a:pt x="5544693" y="0"/>
                </a:lnTo>
              </a:path>
            </a:pathLst>
          </a:custGeom>
          <a:ln w="38100">
            <a:solidFill>
              <a:srgbClr val="9C8D7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41982" y="1003399"/>
            <a:ext cx="667867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fr-FR" sz="2000" spc="-5" dirty="0"/>
              <a:t>Retours d’expérience : </a:t>
            </a:r>
            <a:r>
              <a:rPr lang="fr-FR" sz="2000" spc="-10" dirty="0"/>
              <a:t>conditions de réussite identifiées</a:t>
            </a:r>
          </a:p>
        </p:txBody>
      </p:sp>
      <p:sp>
        <p:nvSpPr>
          <p:cNvPr id="4" name="object 4"/>
          <p:cNvSpPr/>
          <p:nvPr/>
        </p:nvSpPr>
        <p:spPr>
          <a:xfrm>
            <a:off x="250825" y="1330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504D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250825" y="19526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250825" y="34909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CC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250825" y="51212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5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250825" y="59277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509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250825" y="31051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215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50825" y="46418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4F81BC">
              <a:alpha val="7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250825" y="893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5803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250825" y="21939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CC00">
              <a:alpha val="5411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250825" y="550703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313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50825" y="24098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C0C0C0">
              <a:alpha val="6195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250825" y="17653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3366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250825" y="2843148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800000">
              <a:alpha val="6117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250825" y="370687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9CC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50825" y="4427473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9900">
              <a:alpha val="4784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250825" y="402907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333333">
              <a:alpha val="7294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250825" y="421005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66699">
              <a:alpha val="7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250825" y="728726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CCFF">
              <a:alpha val="34117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250825" y="1584325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FF0000">
              <a:alpha val="4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250825" y="1163700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959595">
              <a:alpha val="6901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250825" y="6237287"/>
            <a:ext cx="463550" cy="120650"/>
          </a:xfrm>
          <a:custGeom>
            <a:avLst/>
            <a:gdLst/>
            <a:ahLst/>
            <a:cxnLst/>
            <a:rect l="l" t="t" r="r" b="b"/>
            <a:pathLst>
              <a:path w="463550" h="120650">
                <a:moveTo>
                  <a:pt x="0" y="120650"/>
                </a:moveTo>
                <a:lnTo>
                  <a:pt x="463550" y="120650"/>
                </a:lnTo>
                <a:lnTo>
                  <a:pt x="463550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99FF">
              <a:alpha val="36862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 txBox="1"/>
          <p:nvPr/>
        </p:nvSpPr>
        <p:spPr>
          <a:xfrm>
            <a:off x="919348" y="1857293"/>
            <a:ext cx="7906258" cy="42607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00" marR="742950" lvl="1" indent="-317500">
              <a:spcBef>
                <a:spcPts val="1200"/>
              </a:spcBef>
              <a:buFont typeface="Arial"/>
              <a:buChar char="•"/>
            </a:pPr>
            <a:r>
              <a:rPr lang="fr-FR" b="1" spc="-10" dirty="0">
                <a:cs typeface="Calibri"/>
              </a:rPr>
              <a:t>Comprendre </a:t>
            </a:r>
            <a:r>
              <a:rPr lang="fr-FR" b="1" dirty="0">
                <a:cs typeface="Calibri"/>
              </a:rPr>
              <a:t>le </a:t>
            </a:r>
            <a:r>
              <a:rPr lang="fr-FR" b="1" spc="-15" dirty="0">
                <a:cs typeface="Calibri"/>
              </a:rPr>
              <a:t>système local </a:t>
            </a:r>
            <a:r>
              <a:rPr lang="fr-FR" b="1" spc="-20" dirty="0">
                <a:cs typeface="Calibri"/>
              </a:rPr>
              <a:t>d’acteurs </a:t>
            </a:r>
            <a:r>
              <a:rPr lang="fr-FR" b="1" spc="-10" dirty="0">
                <a:cs typeface="Calibri"/>
              </a:rPr>
              <a:t>et partager des objectifs </a:t>
            </a:r>
            <a:r>
              <a:rPr lang="fr-FR" spc="-10" dirty="0">
                <a:cs typeface="Calibri"/>
              </a:rPr>
              <a:t>définis au regard des aspirations des habitants en terme de parcours résidentiel, de contexte urbain, de représentation des quartiers</a:t>
            </a:r>
          </a:p>
          <a:p>
            <a:pPr marL="317500" marR="742950" lvl="1" indent="-317500">
              <a:spcBef>
                <a:spcPts val="1200"/>
              </a:spcBef>
              <a:buFont typeface="Arial"/>
              <a:buChar char="•"/>
            </a:pPr>
            <a:r>
              <a:rPr lang="fr-FR" b="1" spc="-5" dirty="0">
                <a:cs typeface="Calibri"/>
              </a:rPr>
              <a:t>Ne pas lancer les projets trop vite </a:t>
            </a:r>
            <a:endParaRPr lang="fr-FR" spc="-5" dirty="0">
              <a:cs typeface="Calibri"/>
            </a:endParaRPr>
          </a:p>
          <a:p>
            <a:pPr marL="317500" marR="742950" lvl="1" indent="-317500">
              <a:spcBef>
                <a:spcPts val="1200"/>
              </a:spcBef>
              <a:buFont typeface="Arial"/>
              <a:buChar char="•"/>
            </a:pPr>
            <a:r>
              <a:rPr lang="fr-FR" spc="-5" dirty="0">
                <a:cs typeface="Calibri"/>
              </a:rPr>
              <a:t>Mettre en place </a:t>
            </a:r>
            <a:r>
              <a:rPr lang="fr-FR" b="1" spc="-5" dirty="0">
                <a:cs typeface="Calibri"/>
              </a:rPr>
              <a:t>un dispositif de pilotage du projet adapté à la situation locale contractualisé dans une Convention d’objectifs</a:t>
            </a:r>
          </a:p>
          <a:p>
            <a:pPr marL="317500" marR="742950" lvl="1" indent="-317500">
              <a:spcBef>
                <a:spcPts val="1200"/>
              </a:spcBef>
              <a:buFont typeface="Arial"/>
              <a:buChar char="•"/>
            </a:pPr>
            <a:r>
              <a:rPr lang="fr-FR" b="1" spc="-5" dirty="0">
                <a:cs typeface="Calibri"/>
              </a:rPr>
              <a:t>Construire des </a:t>
            </a:r>
            <a:r>
              <a:rPr lang="fr-FR" b="1" spc="-10" dirty="0">
                <a:cs typeface="Calibri"/>
              </a:rPr>
              <a:t>configurations </a:t>
            </a:r>
            <a:r>
              <a:rPr lang="fr-FR" b="1" spc="-15" dirty="0">
                <a:cs typeface="Calibri"/>
              </a:rPr>
              <a:t>favorables </a:t>
            </a:r>
            <a:r>
              <a:rPr lang="fr-FR" spc="-5" dirty="0">
                <a:cs typeface="Calibri"/>
              </a:rPr>
              <a:t>portées </a:t>
            </a:r>
            <a:r>
              <a:rPr lang="fr-FR" dirty="0">
                <a:cs typeface="Calibri"/>
              </a:rPr>
              <a:t>par </a:t>
            </a:r>
            <a:r>
              <a:rPr lang="fr-FR" spc="-5" dirty="0">
                <a:cs typeface="Calibri"/>
              </a:rPr>
              <a:t>des </a:t>
            </a:r>
            <a:r>
              <a:rPr lang="fr-FR" spc="-10" dirty="0">
                <a:cs typeface="Calibri"/>
              </a:rPr>
              <a:t>acteurs </a:t>
            </a:r>
            <a:r>
              <a:rPr lang="fr-FR" spc="-5" dirty="0">
                <a:cs typeface="Calibri"/>
              </a:rPr>
              <a:t>locaux </a:t>
            </a:r>
            <a:r>
              <a:rPr lang="fr-FR" spc="-10" dirty="0">
                <a:cs typeface="Calibri"/>
              </a:rPr>
              <a:t>impliqué dans un processus collaboratif </a:t>
            </a:r>
            <a:endParaRPr lang="fr-FR" spc="-5" dirty="0">
              <a:cs typeface="Calibri"/>
            </a:endParaRPr>
          </a:p>
          <a:p>
            <a:pPr marL="317500" marR="742950" lvl="1" indent="-317500">
              <a:spcBef>
                <a:spcPts val="1200"/>
              </a:spcBef>
              <a:buFont typeface="Arial"/>
              <a:buChar char="•"/>
            </a:pPr>
            <a:r>
              <a:rPr lang="fr-FR" b="1" spc="-5" dirty="0">
                <a:cs typeface="Calibri"/>
              </a:rPr>
              <a:t>Construire une stratégie de recrutement des habitants </a:t>
            </a:r>
            <a:r>
              <a:rPr lang="fr-FR" spc="-5" dirty="0">
                <a:cs typeface="Calibri"/>
              </a:rPr>
              <a:t>(choix de la  localisation, message à faire passer, relais locaux…)</a:t>
            </a:r>
          </a:p>
          <a:p>
            <a:pPr marL="317500" lvl="1" indent="-317500">
              <a:spcBef>
                <a:spcPts val="1200"/>
              </a:spcBef>
              <a:buFont typeface="Arial"/>
              <a:buChar char="•"/>
            </a:pPr>
            <a:r>
              <a:rPr lang="fr-FR" b="1" spc="-5" dirty="0">
                <a:cs typeface="Calibri"/>
              </a:rPr>
              <a:t>Associer les AMO/AMU dès l’incubation du projet </a:t>
            </a:r>
            <a:r>
              <a:rPr lang="fr-FR" spc="-5" dirty="0">
                <a:cs typeface="Calibri"/>
              </a:rPr>
              <a:t> </a:t>
            </a:r>
          </a:p>
          <a:p>
            <a:pPr marL="317500" lvl="1" indent="-317500">
              <a:spcBef>
                <a:spcPts val="1200"/>
              </a:spcBef>
              <a:buFont typeface="Arial"/>
              <a:buChar char="•"/>
            </a:pPr>
            <a:r>
              <a:rPr lang="fr-FR" b="1" spc="-5" dirty="0">
                <a:cs typeface="Calibri"/>
              </a:rPr>
              <a:t>Maitriser la durée des projets 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xmlns="" id="{88E196E3-7087-FF4C-B039-952320C5450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97" y="367213"/>
            <a:ext cx="15875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59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1573</Words>
  <Application>Microsoft Macintosh PowerPoint</Application>
  <PresentationFormat>Présentation à l'écran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Office Theme</vt:lpstr>
      <vt:lpstr>L’Habitat participatif en Quartier Prioritaire de la politique de la Ville  Observation et capitalisation d’expérience </vt:lpstr>
      <vt:lpstr>Contexte</vt:lpstr>
      <vt:lpstr>Objectifs de l’étude-action</vt:lpstr>
      <vt:lpstr>Retours d’expérience : premiers constats</vt:lpstr>
      <vt:lpstr>Retours d’expériences : du point de vus des habitants</vt:lpstr>
      <vt:lpstr>Retours d’expérience du point de vue des acteurs de la Ville</vt:lpstr>
      <vt:lpstr>Retours d’expérience du point de vue des Opérateurs HLM</vt:lpstr>
      <vt:lpstr>Retours d’expérience du point de vue des politiques publiques</vt:lpstr>
      <vt:lpstr>Retours d’expérience : conditions de réussite identifiées</vt:lpstr>
      <vt:lpstr>Des questions ouvertes </vt:lpstr>
      <vt:lpstr>Origine des initiatives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regain</dc:creator>
  <cp:lastModifiedBy>J.Siry</cp:lastModifiedBy>
  <cp:revision>32</cp:revision>
  <cp:lastPrinted>2019-05-13T09:14:42Z</cp:lastPrinted>
  <dcterms:created xsi:type="dcterms:W3CDTF">2019-04-30T22:19:16Z</dcterms:created>
  <dcterms:modified xsi:type="dcterms:W3CDTF">2019-05-21T07:07:12Z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2019-01-17T00:00:00Z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2019-04-30T00:00:00Z</vt:filetime>
  </property>
</Properties>
</file>